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874" r:id="rId3"/>
    <p:sldId id="508" r:id="rId4"/>
    <p:sldId id="807" r:id="rId5"/>
    <p:sldId id="257" r:id="rId6"/>
    <p:sldId id="814" r:id="rId7"/>
    <p:sldId id="872" r:id="rId8"/>
    <p:sldId id="871" r:id="rId9"/>
    <p:sldId id="809" r:id="rId10"/>
    <p:sldId id="831" r:id="rId11"/>
    <p:sldId id="379" r:id="rId12"/>
    <p:sldId id="810" r:id="rId13"/>
    <p:sldId id="830" r:id="rId14"/>
    <p:sldId id="841" r:id="rId15"/>
    <p:sldId id="870" r:id="rId16"/>
    <p:sldId id="819" r:id="rId17"/>
    <p:sldId id="827" r:id="rId18"/>
    <p:sldId id="282" r:id="rId19"/>
    <p:sldId id="281" r:id="rId20"/>
    <p:sldId id="303" r:id="rId21"/>
    <p:sldId id="873" r:id="rId22"/>
    <p:sldId id="382" r:id="rId23"/>
    <p:sldId id="821" r:id="rId24"/>
    <p:sldId id="822" r:id="rId25"/>
    <p:sldId id="823" r:id="rId26"/>
    <p:sldId id="815" r:id="rId27"/>
    <p:sldId id="816" r:id="rId28"/>
    <p:sldId id="840" r:id="rId29"/>
    <p:sldId id="320" r:id="rId30"/>
    <p:sldId id="416" r:id="rId31"/>
    <p:sldId id="876" r:id="rId32"/>
    <p:sldId id="321" r:id="rId33"/>
    <p:sldId id="417" r:id="rId34"/>
    <p:sldId id="418" r:id="rId35"/>
    <p:sldId id="419" r:id="rId36"/>
    <p:sldId id="420" r:id="rId37"/>
    <p:sldId id="421" r:id="rId38"/>
    <p:sldId id="422" r:id="rId39"/>
    <p:sldId id="319" r:id="rId40"/>
    <p:sldId id="2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934"/>
    <p:restoredTop sz="93796"/>
  </p:normalViewPr>
  <p:slideViewPr>
    <p:cSldViewPr snapToGrid="0" snapToObjects="1">
      <p:cViewPr varScale="1">
        <p:scale>
          <a:sx n="183" d="100"/>
          <a:sy n="18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_louis.raisaro@CHUV.onmicrosoft.com" userId="5455182b-db6a-4bcd-9d02-505086e847b4" providerId="ADAL" clId="{97E48CE9-55EB-D34B-AAEC-41BF2A4EB29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55220-41AB-AC42-887D-7DF49835BEF1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5CED1-0A23-FD43-B4AB-6728A2BD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9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 de-identification and anonymization techniques </a:t>
            </a:r>
            <a:r>
              <a:rPr lang="en-US" dirty="0">
                <a:solidFill>
                  <a:schemeClr val="accent1"/>
                </a:solidFill>
              </a:rPr>
              <a:t>(data suppression, swapping, obfuscation) </a:t>
            </a:r>
            <a:r>
              <a:rPr lang="en-US" dirty="0"/>
              <a:t> are ineffective with genomic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5100C-C33F-D24F-907D-4824B84578ED}" type="slidenum">
              <a:rPr lang="fr-FR" smtClean="0">
                <a:solidFill>
                  <a:prstClr val="black"/>
                </a:solidFill>
              </a:rPr>
              <a:pPr/>
              <a:t>22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60B24-17E4-48F0-88A1-FCB1A09C8038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63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[1] Homer N, Szelinger S, Redman M, Duggan D, Tembe W, et al. (2008) Resolving Individuals Contributing Trace Amounts of DNA to Highly Complex Mixtures Using High-Density SNP Genotyping Microarrays. PLoS Genet 4(8): e1000167. doi:10.1371/journal.pgen.1000167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F4E13-E94A-F247-B44E-8D945551E98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F4E13-E94A-F247-B44E-8D945551E98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5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just 3 SNPs, beacon membership could be re-identified with </a:t>
                </a:r>
                <a14:m>
                  <m:oMath xmlns:m="http://schemas.openxmlformats.org/officeDocument/2006/math"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100%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power and </a:t>
                </a:r>
                <a14:m>
                  <m:oMath xmlns:m="http://schemas.openxmlformats.org/officeDocument/2006/math"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5%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false-positive rate. </a:t>
                </a:r>
                <a:endParaRPr lang="en-US" sz="1200" dirty="0"/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Even with the least precise background information (in this case the allele frequencies from EAS ancestry), 36 SNPs are sufficient to re-identify an individual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just 3 SNPs, beacon membership could be re-identified with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100%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power and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5%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false-positive rate. </a:t>
                </a:r>
                <a:endParaRPr lang="en-US" sz="1200" dirty="0" smtClean="0"/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Even with the least precise background information (in this case the allele frequencies from EAS ancestry), 36 SNPs are sufficient to re-identify an individual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F4E13-E94A-F247-B44E-8D945551E98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Henrietta</a:t>
            </a:r>
            <a:r>
              <a:rPr lang="en-US" baseline="0" dirty="0"/>
              <a:t> Lacks was an </a:t>
            </a:r>
            <a:r>
              <a:rPr lang="en-US" dirty="0"/>
              <a:t>African-American woman who was the unwitting source of cells (from her cancerous tumor) which were cultured to create the first known human immortal cell line for medical research. 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A1A22-2C62-42F4-81F0-C616FB8AC24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9E37-02CC-C847-AB65-40A84DA4D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086AA-F2DB-8744-8AAB-26524405B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B28E-9F3D-AB47-B905-09FE5CAB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DFB7-DB17-EC49-9D9A-B59753F7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269B-E7B3-514D-8AEF-6BFD5A1D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2C70-25B7-1B48-93F0-D349D8A2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A2772-4B81-1946-A468-40FF04DF9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E76B-125A-9444-9714-34F96644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318C-581D-2D4C-B2C0-A3F32D3C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02D7-41C2-B941-9E2C-B20F374D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1C805-1435-F84D-BFFD-1D41984E6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13DB5-C7A5-F04B-8EA9-121A09080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30F41-0881-EC4F-B5CA-6853545C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5295-ECA7-924F-AF3E-A1075E42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F1089-AAAA-754E-8751-043A168A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avec titre -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"/>
          <p:cNvSpPr>
            <a:spLocks noGrp="1"/>
          </p:cNvSpPr>
          <p:nvPr>
            <p:ph type="title"/>
          </p:nvPr>
        </p:nvSpPr>
        <p:spPr>
          <a:xfrm>
            <a:off x="266582" y="196074"/>
            <a:ext cx="11650357" cy="6236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>
            <a:normAutofit/>
          </a:bodyPr>
          <a:lstStyle>
            <a:lvl1pPr algn="l">
              <a:spcBef>
                <a:spcPts val="1600"/>
              </a:spcBef>
              <a:defRPr sz="3200" spc="67"/>
            </a:lvl1pPr>
          </a:lstStyle>
          <a:p>
            <a:r>
              <a:rPr lang="fr-CH"/>
              <a:t>Click to edit Master title style</a:t>
            </a:r>
            <a:endParaRPr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32D04-DB0F-4616-976E-401F62A29C48}" type="slidenum">
              <a:rPr lang="fr-CH" smtClean="0">
                <a:solidFill>
                  <a:srgbClr val="000000"/>
                </a:solidFill>
              </a:rPr>
              <a:pPr/>
              <a:t>‹#›</a:t>
            </a:fld>
            <a:endParaRPr lang="fr-CH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582" y="1056216"/>
            <a:ext cx="11623613" cy="51418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6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47">
          <p15:clr>
            <a:srgbClr val="FBAE40"/>
          </p15:clr>
        </p15:guide>
        <p15:guide id="2" pos="74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250892" y="1223999"/>
            <a:ext cx="11674007" cy="518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3"/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4"/>
            <a:r>
              <a:rPr lang="fr-FR" dirty="0"/>
              <a:t> </a:t>
            </a:r>
            <a:r>
              <a:rPr lang="fr-FR" dirty="0" err="1"/>
              <a:t>text</a:t>
            </a:r>
            <a:endParaRPr lang="en-US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140485" y="6441695"/>
            <a:ext cx="856861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800"/>
            </a:lvl1pPr>
          </a:lstStyle>
          <a:p>
            <a:fld id="{662D58BA-6B81-40E5-AC79-48265F8DE6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3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CBD7-9F09-D444-B946-229ED68C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CD99F-857D-2A45-91A1-A59C89B61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3FEA-0953-D44F-A44D-0D040E89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E56E-5FFF-4D47-A17C-9606F364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64687-58E7-3146-8DFF-3F217F91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C280D-5DA7-2543-ADB4-B4DD162A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7525-1C8F-FD41-829C-815E2FC8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CB69-75FF-FD43-8016-CBBA59D9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8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4B8D-650C-244F-A1E2-B1CC2E2B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E1CF5-9C54-7445-9868-DC721747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FBA0E-0D71-D844-AF83-B0EF5E72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CC2A-A4BA-E843-AF1F-73ACC7DE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9E257-C97A-0E45-AB4C-23711248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BD17-047A-4242-BDB3-4F04543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74C0-0023-684E-8738-E775A82E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1B5A9-E2B5-AA4F-82E8-B0F477F9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1CDF3-010F-744B-9050-CEDCF8A6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8D9AF-51B9-BA48-A4FD-93BAF37B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F53B0-3ECB-954C-BBBD-7B056A37F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12426-34C8-7B4D-ADA2-7C593A3A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165F8-4671-D449-85B2-2F0C1A04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70F94-60E9-3546-8050-6927EBA2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D22E-BCF4-1A4A-AD78-5730645B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C682E-F663-B641-837D-490CF1C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678E6-F133-B042-A6A8-43AEB946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A0266-FF38-374B-BF93-8052DEC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D6203-7BC2-6D4A-BA4E-CB35E6E6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E3A54-0090-0843-9EEE-CCB4C1C8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C3FC-A1E4-0142-BA84-60E86CFE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4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BC97-06F0-1144-AF3A-38D68077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EF4A-31FF-8441-B11E-DEDA0459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7C7EA-7531-FB4A-A3A5-98946C5D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2EDF-0265-BE4F-A036-04F10AC9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D6716-D6B7-CB42-8A7F-324AA79B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9AD63-3533-F946-9BFF-448934C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9410-82E5-294E-9673-96A07A15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741B-9774-054A-9E62-5292544D3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B24DF-1FF3-C744-A562-2FF45ABC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2FAE2-D1B5-E442-82CE-62DD7DED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F3A1-6D4B-DB42-BFBE-6C4AF01A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5E257-0A79-5149-B285-92F6273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6B85-F6A5-5448-8653-11C294A5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F5C05-CCE6-3741-8D8A-E81FEF71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1726-9C20-564C-A1D6-28D6B4C6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3AC1D-D485-5A41-8F89-2FE57B4CB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crportal.hhs.gov/ocr/breach/breach_report.js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2769-A040-D346-8CA5-2ACBA775F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383" y="2132902"/>
            <a:ext cx="9144000" cy="1332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Protection for </a:t>
            </a:r>
            <a:br>
              <a:rPr lang="en-US" b="1" dirty="0"/>
            </a:br>
            <a:r>
              <a:rPr lang="en-US" b="1" dirty="0"/>
              <a:t>Personalized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1BC8B-1543-4842-86A3-756F16FE0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02" y="4026311"/>
            <a:ext cx="10564395" cy="2557268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Prof. Jean-Pierre Hubaux</a:t>
            </a:r>
          </a:p>
          <a:p>
            <a:r>
              <a:rPr lang="en-US" sz="3200" dirty="0"/>
              <a:t>Head of LCA1 Lab</a:t>
            </a:r>
          </a:p>
          <a:p>
            <a:r>
              <a:rPr lang="en-US" sz="3200" dirty="0"/>
              <a:t>Academic Director of the Center for Digital Trust</a:t>
            </a:r>
          </a:p>
          <a:p>
            <a:r>
              <a:rPr lang="en-US" sz="3200" dirty="0"/>
              <a:t>School of Computer and Communication Sciences</a:t>
            </a:r>
          </a:p>
          <a:p>
            <a:r>
              <a:rPr lang="en-US" sz="3200" dirty="0"/>
              <a:t>EPFL</a:t>
            </a:r>
          </a:p>
          <a:p>
            <a:endParaRPr lang="en-US" sz="3200" dirty="0"/>
          </a:p>
          <a:p>
            <a:r>
              <a:rPr lang="en-US" sz="3200" i="1" dirty="0"/>
              <a:t>With gratitude to the biomedical and CS researchers I have the privilege to work with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11BCF-769A-574D-AD80-B230FC446439}"/>
              </a:ext>
            </a:extLst>
          </p:cNvPr>
          <p:cNvSpPr txBox="1"/>
          <p:nvPr/>
        </p:nvSpPr>
        <p:spPr>
          <a:xfrm>
            <a:off x="5245934" y="623523"/>
            <a:ext cx="232134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COM 402</a:t>
            </a:r>
          </a:p>
          <a:p>
            <a:pPr algn="ctr"/>
            <a:r>
              <a:rPr lang="en-US" dirty="0"/>
              <a:t>Security and Privacy</a:t>
            </a:r>
          </a:p>
        </p:txBody>
      </p:sp>
    </p:spTree>
    <p:extLst>
      <p:ext uri="{BB962C8B-B14F-4D97-AF65-F5344CB8AC3E}">
        <p14:creationId xmlns:p14="http://schemas.microsoft.com/office/powerpoint/2010/main" val="3874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uzzle.com/img/articleImages/3335-28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233" y="5774919"/>
            <a:ext cx="1300125" cy="96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638168" y="726457"/>
            <a:ext cx="1779885" cy="2193509"/>
            <a:chOff x="0" y="0"/>
            <a:chExt cx="1728192" cy="2106046"/>
          </a:xfrm>
        </p:grpSpPr>
        <p:pic>
          <p:nvPicPr>
            <p:cNvPr id="46" name="Picture 2" descr="http://images.cdn3.inmagine.com/168nwm/sciencephotolibrary/spl013/spl01328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8192" cy="17505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25"/>
            <p:cNvSpPr txBox="1">
              <a:spLocks noChangeArrowheads="1"/>
            </p:cNvSpPr>
            <p:nvPr/>
          </p:nvSpPr>
          <p:spPr bwMode="auto">
            <a:xfrm>
              <a:off x="363798" y="1782930"/>
              <a:ext cx="810598" cy="3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Samples</a:t>
              </a:r>
            </a:p>
          </p:txBody>
        </p:sp>
      </p:grpSp>
      <p:sp>
        <p:nvSpPr>
          <p:cNvPr id="50" name="Right Arrow 49"/>
          <p:cNvSpPr/>
          <p:nvPr/>
        </p:nvSpPr>
        <p:spPr>
          <a:xfrm>
            <a:off x="3634456" y="1469699"/>
            <a:ext cx="805361" cy="3824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H" sz="1050" b="1" kern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37038" y="759542"/>
            <a:ext cx="2007034" cy="2298620"/>
            <a:chOff x="2813428" y="0"/>
            <a:chExt cx="2406644" cy="2731701"/>
          </a:xfrm>
        </p:grpSpPr>
        <p:sp>
          <p:nvSpPr>
            <p:cNvPr id="49" name="TextBox 26"/>
            <p:cNvSpPr txBox="1">
              <a:spLocks noChangeArrowheads="1"/>
            </p:cNvSpPr>
            <p:nvPr/>
          </p:nvSpPr>
          <p:spPr bwMode="auto">
            <a:xfrm>
              <a:off x="3081577" y="2074693"/>
              <a:ext cx="1896787" cy="65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Sequencing machine </a:t>
              </a:r>
            </a:p>
          </p:txBody>
        </p:sp>
        <p:pic>
          <p:nvPicPr>
            <p:cNvPr id="1026" name="Picture 2" descr="http://www.unmc.edu/genetics/images/HiSeq20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428" y="0"/>
              <a:ext cx="2406644" cy="20746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916828" y="1469699"/>
            <a:ext cx="907365" cy="3824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H" sz="1050" b="1" kern="0">
              <a:solidFill>
                <a:srgbClr val="FFFFFF"/>
              </a:solidFill>
              <a:cs typeface="Arial"/>
            </a:endParaRPr>
          </a:p>
        </p:txBody>
      </p:sp>
      <p:sp>
        <p:nvSpPr>
          <p:cNvPr id="30" name="Right Arrow 29"/>
          <p:cNvSpPr/>
          <p:nvPr/>
        </p:nvSpPr>
        <p:spPr>
          <a:xfrm rot="7558144">
            <a:off x="7489585" y="2778990"/>
            <a:ext cx="861214" cy="3524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H" sz="1050" b="1" kern="0">
              <a:solidFill>
                <a:srgbClr val="FFFFFF"/>
              </a:solidFill>
              <a:cs typeface="Arial"/>
            </a:endParaRPr>
          </a:p>
        </p:txBody>
      </p:sp>
      <p:sp>
        <p:nvSpPr>
          <p:cNvPr id="56" name="Right Arrow 55"/>
          <p:cNvSpPr/>
          <p:nvPr/>
        </p:nvSpPr>
        <p:spPr>
          <a:xfrm rot="10800000">
            <a:off x="5339917" y="3929658"/>
            <a:ext cx="614065" cy="3824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H" sz="1050" b="1" kern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448659" y="3329789"/>
            <a:ext cx="2219341" cy="3213966"/>
            <a:chOff x="3029065" y="2125341"/>
            <a:chExt cx="2371444" cy="3345552"/>
          </a:xfrm>
        </p:grpSpPr>
        <p:pic>
          <p:nvPicPr>
            <p:cNvPr id="2050" name="Picture 2" descr="http://izbicki.me/blog/wp-content/uploads/2012/03/dn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852805">
              <a:off x="3029065" y="2125341"/>
              <a:ext cx="2288466" cy="148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26"/>
            <p:cNvSpPr txBox="1">
              <a:spLocks noChangeArrowheads="1"/>
            </p:cNvSpPr>
            <p:nvPr/>
          </p:nvSpPr>
          <p:spPr bwMode="auto">
            <a:xfrm>
              <a:off x="3503724" y="3003985"/>
              <a:ext cx="1896785" cy="2466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3 billion letter pairs, with high </a:t>
              </a:r>
              <a:r>
                <a:rPr lang="en-US" sz="1600" b="1" i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coverage</a:t>
              </a: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, to take into account:</a:t>
              </a: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1200"/>
                </a:spcAft>
                <a:buFont typeface="Arial" charset="0"/>
                <a:buChar char="•"/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Sequencing errors</a:t>
              </a: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1200"/>
                </a:spcAft>
                <a:buFont typeface="Arial" charset="0"/>
                <a:buChar char="•"/>
                <a:defRPr/>
              </a:pPr>
              <a:r>
                <a:rPr lang="en-US" sz="1600" b="1" kern="0" dirty="0">
                  <a:solidFill>
                    <a:srgbClr val="000000"/>
                  </a:solidFill>
                  <a:latin typeface="+mn-lt"/>
                  <a:cs typeface="Aharoni" pitchFamily="2" charset="-79"/>
                </a:rPr>
                <a:t>Possible mutations</a:t>
              </a:r>
            </a:p>
          </p:txBody>
        </p:sp>
      </p:grp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3793" y="5363325"/>
            <a:ext cx="3898683" cy="1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Connector 52"/>
          <p:cNvCxnSpPr/>
          <p:nvPr/>
        </p:nvCxnSpPr>
        <p:spPr bwMode="auto">
          <a:xfrm flipH="1">
            <a:off x="8256240" y="4637298"/>
            <a:ext cx="49765" cy="7215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</p:cxnSp>
      <p:sp>
        <p:nvSpPr>
          <p:cNvPr id="54" name="Rectangle 53"/>
          <p:cNvSpPr/>
          <p:nvPr/>
        </p:nvSpPr>
        <p:spPr bwMode="auto">
          <a:xfrm>
            <a:off x="4223793" y="5358816"/>
            <a:ext cx="4032447" cy="13781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95363"/>
            <a:endParaRPr lang="en-US" sz="1100" b="1"/>
          </a:p>
        </p:txBody>
      </p:sp>
      <p:cxnSp>
        <p:nvCxnSpPr>
          <p:cNvPr id="52" name="Straight Connector 51"/>
          <p:cNvCxnSpPr/>
          <p:nvPr/>
        </p:nvCxnSpPr>
        <p:spPr bwMode="auto">
          <a:xfrm flipH="1">
            <a:off x="4223792" y="4648780"/>
            <a:ext cx="2232248" cy="7100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0000">
                <a:alpha val="40000"/>
              </a:srgbClr>
            </a:glo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7495" y="639947"/>
            <a:ext cx="1896528" cy="20936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67040" y="1299721"/>
            <a:ext cx="161036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en-US" b="1" kern="0" dirty="0">
                <a:cs typeface="Aharoni" pitchFamily="2" charset="-79"/>
              </a:rPr>
              <a:t>Raw</a:t>
            </a:r>
            <a:r>
              <a:rPr lang="fr-CH" b="1" kern="0" dirty="0">
                <a:cs typeface="Aharoni" pitchFamily="2" charset="-79"/>
              </a:rPr>
              <a:t> </a:t>
            </a:r>
            <a:r>
              <a:rPr lang="en-US" b="1" kern="0" dirty="0">
                <a:cs typeface="Aharoni" pitchFamily="2" charset="-79"/>
              </a:rPr>
              <a:t>data</a:t>
            </a:r>
          </a:p>
          <a:p>
            <a:pPr lvl="0" algn="ctr">
              <a:lnSpc>
                <a:spcPct val="110000"/>
              </a:lnSpc>
              <a:defRPr/>
            </a:pPr>
            <a:r>
              <a:rPr lang="en-US" b="1" kern="0" dirty="0">
                <a:cs typeface="Aharoni" pitchFamily="2" charset="-79"/>
              </a:rPr>
              <a:t>(short reads)</a:t>
            </a:r>
            <a:br>
              <a:rPr lang="en-US" b="1" kern="0" dirty="0">
                <a:cs typeface="Aharoni" pitchFamily="2" charset="-79"/>
              </a:rPr>
            </a:br>
            <a:r>
              <a:rPr lang="en-US" b="1" kern="0" dirty="0" err="1">
                <a:cs typeface="Aharoni" pitchFamily="2" charset="-79"/>
              </a:rPr>
              <a:t>FastQ</a:t>
            </a:r>
            <a:r>
              <a:rPr lang="en-US" b="1" kern="0" dirty="0">
                <a:cs typeface="Aharoni" pitchFamily="2" charset="-79"/>
              </a:rPr>
              <a:t> files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328" y="3391905"/>
            <a:ext cx="2223343" cy="15928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37817" y="3840225"/>
            <a:ext cx="1657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kern="0" dirty="0">
                <a:cs typeface="Aharoni" pitchFamily="2" charset="-79"/>
              </a:rPr>
              <a:t>SAM/BAM file</a:t>
            </a:r>
          </a:p>
          <a:p>
            <a:pPr lvl="0" algn="ctr">
              <a:defRPr/>
            </a:pPr>
            <a:r>
              <a:rPr lang="en-US" b="1" kern="0" dirty="0">
                <a:cs typeface="Aharoni" pitchFamily="2" charset="-79"/>
              </a:rPr>
              <a:t> (aligned reads)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06310" y="6381750"/>
            <a:ext cx="2844800" cy="476250"/>
          </a:xfrm>
        </p:spPr>
        <p:txBody>
          <a:bodyPr/>
          <a:lstStyle/>
          <a:p>
            <a:fld id="{05B3FC37-1075-4BA2-BF93-578D3B610E94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90345" y="2945593"/>
            <a:ext cx="11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Alignment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624" y="3331855"/>
            <a:ext cx="2223343" cy="159288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319173" y="4070592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kern="0">
                <a:cs typeface="Aharoni" pitchFamily="2" charset="-79"/>
              </a:rPr>
              <a:t>VCF Files</a:t>
            </a:r>
            <a:endParaRPr lang="en-US" b="1" kern="0" dirty="0">
              <a:cs typeface="Aharoni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6834" y="3840224"/>
            <a:ext cx="1203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Delta with </a:t>
            </a:r>
            <a:br>
              <a:rPr lang="en-US" dirty="0"/>
            </a:br>
            <a:r>
              <a:rPr lang="en-US" dirty="0"/>
              <a:t>respect to</a:t>
            </a:r>
            <a:br>
              <a:rPr lang="en-US" dirty="0"/>
            </a:br>
            <a:r>
              <a:rPr lang="en-US" dirty="0"/>
              <a:t>the </a:t>
            </a:r>
            <a:br>
              <a:rPr lang="en-US" dirty="0"/>
            </a:br>
            <a:r>
              <a:rPr lang="en-US" i="1" dirty="0"/>
              <a:t>reference</a:t>
            </a:r>
            <a:br>
              <a:rPr lang="en-US" i="1" dirty="0"/>
            </a:br>
            <a:r>
              <a:rPr lang="en-US" i="1" dirty="0"/>
              <a:t>genome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757" y="3545660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 call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9605" y="-347422"/>
            <a:ext cx="11282517" cy="13255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ＭＳ Ｐゴシック" panose="020B0600070205080204" pitchFamily="34" charset="-128"/>
              </a:rPr>
              <a:t>From Blood Sample </a:t>
            </a:r>
            <a:r>
              <a:rPr lang="en-US">
                <a:solidFill>
                  <a:schemeClr val="bg2">
                    <a:lumMod val="25000"/>
                  </a:schemeClr>
                </a:solidFill>
                <a:ea typeface="ＭＳ Ｐゴシック" panose="020B0600070205080204" pitchFamily="34" charset="-128"/>
              </a:rPr>
              <a:t>to Genome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ＭＳ Ｐゴシック" panose="020B0600070205080204" pitchFamily="34" charset="-128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66509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E9531-4DCE-4497-BF64-DFE2FE4C08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 descr="06Cover300px-14321537205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48" y="120172"/>
            <a:ext cx="5006258" cy="66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9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E9531-4DCE-4497-BF64-DFE2FE4C08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" name="Picture 3" descr="Screen Shot 2015-05-31 at 21.1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204" y="7468"/>
            <a:ext cx="5359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8622"/>
            <a:ext cx="8229600" cy="1143000"/>
          </a:xfrm>
        </p:spPr>
        <p:txBody>
          <a:bodyPr/>
          <a:lstStyle/>
          <a:p>
            <a:r>
              <a:rPr lang="en-US" dirty="0"/>
              <a:t>Genome Editing (CRISPR-CAS9)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E9531-4DCE-4497-BF64-DFE2FE4C08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Screen Shot 2016-07-14 at 12.5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2" y="1097281"/>
            <a:ext cx="4906819" cy="4291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6144" y="1133929"/>
            <a:ext cx="679101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Potential to alter the </a:t>
            </a:r>
            <a:r>
              <a:rPr lang="en-US" b="1" dirty="0"/>
              <a:t>human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genome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Strong potential for treatment of </a:t>
            </a:r>
            <a:br>
              <a:rPr lang="en-US" dirty="0"/>
            </a:br>
            <a:r>
              <a:rPr lang="en-US" dirty="0"/>
              <a:t>(human) genetic diseases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Moratorium pronounced in </a:t>
            </a:r>
            <a:br>
              <a:rPr lang="en-US" dirty="0"/>
            </a:br>
            <a:r>
              <a:rPr lang="en-US" dirty="0"/>
              <a:t>December 2015 for edition of </a:t>
            </a:r>
            <a:br>
              <a:rPr lang="en-US" dirty="0"/>
            </a:br>
            <a:r>
              <a:rPr lang="en-US" dirty="0"/>
              <a:t>inheritable parts of the human </a:t>
            </a:r>
            <a:br>
              <a:rPr lang="en-US" dirty="0"/>
            </a:br>
            <a:r>
              <a:rPr lang="en-US" dirty="0"/>
              <a:t>genome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Moratorium not fully respected…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CRISPR: Clustered regularly interspaced short palindromic repeats</a:t>
            </a:r>
          </a:p>
          <a:p>
            <a:r>
              <a:rPr lang="en-US" dirty="0"/>
              <a:t>CAS9 is a protein</a:t>
            </a:r>
          </a:p>
        </p:txBody>
      </p:sp>
    </p:spTree>
    <p:extLst>
      <p:ext uri="{BB962C8B-B14F-4D97-AF65-F5344CB8AC3E}">
        <p14:creationId xmlns:p14="http://schemas.microsoft.com/office/powerpoint/2010/main" val="239490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2E28B-2DA8-3149-BE1F-9F5539602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2D58BA-6B81-40E5-AC79-48265F8DE68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716D0-E32E-C64E-BFF5-EFE615580E9B}"/>
              </a:ext>
            </a:extLst>
          </p:cNvPr>
          <p:cNvSpPr txBox="1"/>
          <p:nvPr/>
        </p:nvSpPr>
        <p:spPr>
          <a:xfrm>
            <a:off x="1445105" y="6118529"/>
            <a:ext cx="660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Deletion of gene CCR5 was intended to make babies HIV-resistant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deletion could increase cognition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10035-79E7-9B4D-8FAD-D4F227C6D745}"/>
              </a:ext>
            </a:extLst>
          </p:cNvPr>
          <p:cNvSpPr txBox="1"/>
          <p:nvPr/>
        </p:nvSpPr>
        <p:spPr>
          <a:xfrm>
            <a:off x="8567531" y="471114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CRISPR: Gene-editing technique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BD3A-B775-FA45-8F7E-6AC632BC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4" y="894521"/>
            <a:ext cx="7088438" cy="508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6DFFC-FC94-1F48-A74C-3E7CFDC3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259615"/>
            <a:ext cx="7296952" cy="6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877A2-1315-464A-A527-E5F5F9E2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605FE-6D0C-CD43-AE65-4295EF88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5" y="0"/>
            <a:ext cx="453887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F1E9A3-B917-A346-9C06-FD8223FDEECB}"/>
              </a:ext>
            </a:extLst>
          </p:cNvPr>
          <p:cNvSpPr txBox="1"/>
          <p:nvPr/>
        </p:nvSpPr>
        <p:spPr>
          <a:xfrm>
            <a:off x="4818185" y="975947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79760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E9531-4DCE-4497-BF64-DFE2FE4C085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2" descr="http://splice-bio.com/wp-content/uploads/2015/07/Gattaca_1997_movie_po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5052" y="513491"/>
            <a:ext cx="3590305" cy="538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23743" y="610053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Movie, 1997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828C9-42D9-A042-8C9B-79D46850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96" y="442367"/>
            <a:ext cx="3637722" cy="5456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96C1E-A2E2-FB43-813F-E9C79D4E98D3}"/>
              </a:ext>
            </a:extLst>
          </p:cNvPr>
          <p:cNvSpPr txBox="1"/>
          <p:nvPr/>
        </p:nvSpPr>
        <p:spPr>
          <a:xfrm>
            <a:off x="3120887" y="6100530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Novel, 1931</a:t>
            </a:r>
          </a:p>
        </p:txBody>
      </p:sp>
    </p:spTree>
    <p:extLst>
      <p:ext uri="{BB962C8B-B14F-4D97-AF65-F5344CB8AC3E}">
        <p14:creationId xmlns:p14="http://schemas.microsoft.com/office/powerpoint/2010/main" val="170611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900" y="-68399"/>
            <a:ext cx="8229600" cy="1143000"/>
          </a:xfrm>
        </p:spPr>
        <p:txBody>
          <a:bodyPr/>
          <a:lstStyle/>
          <a:p>
            <a:r>
              <a:rPr lang="en-US" sz="4000" b="1" dirty="0"/>
              <a:t>Medical Data Breach in Switzerland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EPFL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 descr="Screen Shot 2016-02-26 at 12.5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685" y="847855"/>
            <a:ext cx="3890443" cy="591485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11501" y="1240773"/>
            <a:ext cx="3861246" cy="5342615"/>
          </a:xfrm>
        </p:spPr>
        <p:txBody>
          <a:bodyPr/>
          <a:lstStyle/>
          <a:p>
            <a:r>
              <a:rPr lang="en-US" sz="2800" dirty="0"/>
              <a:t>8300 files of medical analyses freely available online, for days</a:t>
            </a:r>
          </a:p>
          <a:p>
            <a:r>
              <a:rPr lang="en-US" sz="2800" dirty="0"/>
              <a:t>With full patient identifications</a:t>
            </a:r>
          </a:p>
          <a:p>
            <a:r>
              <a:rPr lang="en-US" sz="2800" dirty="0"/>
              <a:t>Including HIV and other tests</a:t>
            </a:r>
          </a:p>
          <a:p>
            <a:r>
              <a:rPr lang="en-US" sz="2800" dirty="0"/>
              <a:t>Sheer carelessness </a:t>
            </a:r>
            <a:br>
              <a:rPr lang="en-US" sz="2800" dirty="0"/>
            </a:br>
            <a:r>
              <a:rPr lang="en-US" sz="2800" dirty="0"/>
              <a:t>(no attack)</a:t>
            </a:r>
          </a:p>
          <a:p>
            <a:pPr marL="0" indent="0">
              <a:buNone/>
            </a:pPr>
            <a:r>
              <a:rPr lang="en-US" sz="2800" dirty="0"/>
              <a:t>(April 2015)</a:t>
            </a:r>
          </a:p>
        </p:txBody>
      </p:sp>
    </p:spTree>
    <p:extLst>
      <p:ext uri="{BB962C8B-B14F-4D97-AF65-F5344CB8AC3E}">
        <p14:creationId xmlns:p14="http://schemas.microsoft.com/office/powerpoint/2010/main" val="371362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787" y="176948"/>
            <a:ext cx="9930653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Ransomware Attack against German Hospitals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9E9531-4DCE-4497-BF64-DFE2FE4C085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Screen Shot 2016-04-17 at 18.30.5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769" y="1454311"/>
            <a:ext cx="8362462" cy="53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442" y="967624"/>
            <a:ext cx="6309246" cy="589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2868" y="4510007"/>
            <a:ext cx="150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Guardian,</a:t>
            </a:r>
          </a:p>
          <a:p>
            <a:r>
              <a:rPr lang="en-US" dirty="0"/>
              <a:t>14 May 2017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6294" y="-175376"/>
            <a:ext cx="988016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WannaCry</a:t>
            </a:r>
            <a:r>
              <a:rPr lang="en-US" b="1" dirty="0"/>
              <a:t>” Ransomware Virus (May 2017)</a:t>
            </a:r>
          </a:p>
        </p:txBody>
      </p:sp>
    </p:spTree>
    <p:extLst>
      <p:ext uri="{BB962C8B-B14F-4D97-AF65-F5344CB8AC3E}">
        <p14:creationId xmlns:p14="http://schemas.microsoft.com/office/powerpoint/2010/main" val="359632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11A49-2B9F-154A-AF2D-BD1055349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675" y="393616"/>
            <a:ext cx="10221447" cy="6327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ED235-F355-7B4A-A28D-AA0D4B42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7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 Healthcare Official “Wall of Shame”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F26E-CB91-FD4F-A614-E0501C4E2095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4703" y="1616450"/>
            <a:ext cx="719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Around 5 declared breaches per week, each affecting 500+ people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4791" y="1101675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https://ocrportal.hhs.gov/ocr/breach/breach_report.jsf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F782E-11BA-9F49-8219-6978EA69C90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Artificial Intelligence for Health - JL Raisaro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425EDC4-D121-C94B-A2AF-2082616ADC4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11/10/18, NYC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D65DA-0695-FF43-8D75-B20833DB7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967" y="2307447"/>
            <a:ext cx="9365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0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E9D2-B77F-C746-98F7-8F922FCA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Hospital / pharma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6EA57-49FC-D14C-B600-377BE989B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32D04-DB0F-4616-976E-401F62A29C48}" type="slidenum">
              <a:rPr lang="fr-CH" smtClean="0">
                <a:solidFill>
                  <a:srgbClr val="000000"/>
                </a:solidFill>
              </a:rPr>
              <a:pPr/>
              <a:t>21</a:t>
            </a:fld>
            <a:endParaRPr lang="fr-CH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2A886-C642-8547-980A-23565859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08" y="1867250"/>
            <a:ext cx="13970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08B48-D35A-9D47-B9C2-6D4B76DF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06" y="2789965"/>
            <a:ext cx="1706636" cy="1301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3E4AC4-2487-6146-BB05-8D2AE3E7152B}"/>
              </a:ext>
            </a:extLst>
          </p:cNvPr>
          <p:cNvCxnSpPr/>
          <p:nvPr/>
        </p:nvCxnSpPr>
        <p:spPr>
          <a:xfrm flipH="1">
            <a:off x="2961203" y="2789965"/>
            <a:ext cx="4905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FD4438-FD67-AC49-A8AC-2BD0F181075A}"/>
              </a:ext>
            </a:extLst>
          </p:cNvPr>
          <p:cNvSpPr txBox="1"/>
          <p:nvPr/>
        </p:nvSpPr>
        <p:spPr>
          <a:xfrm>
            <a:off x="5413732" y="2373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592449-ED16-2741-904A-1C2311D500CA}"/>
              </a:ext>
            </a:extLst>
          </p:cNvPr>
          <p:cNvCxnSpPr>
            <a:cxnSpLocks/>
          </p:cNvCxnSpPr>
          <p:nvPr/>
        </p:nvCxnSpPr>
        <p:spPr>
          <a:xfrm>
            <a:off x="3790824" y="3712101"/>
            <a:ext cx="407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CC619A-AC0A-264E-BEFC-2C8F7A6701A2}"/>
              </a:ext>
            </a:extLst>
          </p:cNvPr>
          <p:cNvSpPr txBox="1"/>
          <p:nvPr/>
        </p:nvSpPr>
        <p:spPr>
          <a:xfrm>
            <a:off x="4790003" y="3391152"/>
            <a:ext cx="188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De-identified data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606C2E61-4D09-4F40-9C0F-DE6A308A6342}"/>
              </a:ext>
            </a:extLst>
          </p:cNvPr>
          <p:cNvSpPr/>
          <p:nvPr/>
        </p:nvSpPr>
        <p:spPr>
          <a:xfrm>
            <a:off x="715900" y="3298237"/>
            <a:ext cx="654008" cy="79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A3A0C045-6A1F-D14F-8CB8-1C262DD152B9}"/>
              </a:ext>
            </a:extLst>
          </p:cNvPr>
          <p:cNvSpPr/>
          <p:nvPr/>
        </p:nvSpPr>
        <p:spPr>
          <a:xfrm>
            <a:off x="2881663" y="3315457"/>
            <a:ext cx="654008" cy="79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919D1-0565-464C-AAA6-9F0E666EB153}"/>
              </a:ext>
            </a:extLst>
          </p:cNvPr>
          <p:cNvSpPr txBox="1"/>
          <p:nvPr/>
        </p:nvSpPr>
        <p:spPr>
          <a:xfrm>
            <a:off x="315622" y="4091524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5573D-99CB-184E-BD23-B7E8CE470CE1}"/>
              </a:ext>
            </a:extLst>
          </p:cNvPr>
          <p:cNvSpPr txBox="1"/>
          <p:nvPr/>
        </p:nvSpPr>
        <p:spPr>
          <a:xfrm>
            <a:off x="1467614" y="3120208"/>
            <a:ext cx="1453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De-</a:t>
            </a:r>
            <a:r>
              <a:rPr lang="en-US" dirty="0" err="1"/>
              <a:t>identifica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tion</a:t>
            </a:r>
            <a:r>
              <a:rPr lang="en-US" dirty="0"/>
              <a:t>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C9F706-9DCB-364B-B8A0-9D26BEAA9660}"/>
              </a:ext>
            </a:extLst>
          </p:cNvPr>
          <p:cNvCxnSpPr/>
          <p:nvPr/>
        </p:nvCxnSpPr>
        <p:spPr>
          <a:xfrm>
            <a:off x="1467614" y="3815046"/>
            <a:ext cx="1299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1C2649-21A1-CC48-8509-F0827E7FF2E2}"/>
              </a:ext>
            </a:extLst>
          </p:cNvPr>
          <p:cNvSpPr txBox="1"/>
          <p:nvPr/>
        </p:nvSpPr>
        <p:spPr>
          <a:xfrm>
            <a:off x="8162278" y="4108744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Pharma company</a:t>
            </a:r>
          </a:p>
        </p:txBody>
      </p:sp>
    </p:spTree>
    <p:extLst>
      <p:ext uri="{BB962C8B-B14F-4D97-AF65-F5344CB8AC3E}">
        <p14:creationId xmlns:p14="http://schemas.microsoft.com/office/powerpoint/2010/main" val="173138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674" y="946387"/>
            <a:ext cx="2849358" cy="17804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32D04-DB0F-4616-976E-401F62A29C48}" type="slidenum">
              <a:rPr lang="fr-CH" smtClean="0">
                <a:solidFill>
                  <a:srgbClr val="000000"/>
                </a:solidFill>
              </a:rPr>
              <a:pPr/>
              <a:t>22</a:t>
            </a:fld>
            <a:endParaRPr lang="fr-CH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3703" y="1667107"/>
            <a:ext cx="6573025" cy="389455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000"/>
              </a:spcBef>
            </a:pPr>
            <a:r>
              <a:rPr lang="en-US" sz="2000" b="1" i="1" dirty="0"/>
              <a:t>Lin et al. 2004 </a:t>
            </a:r>
            <a:r>
              <a:rPr lang="en-US" sz="2000" b="1" i="1" u="sng" dirty="0"/>
              <a:t>Science</a:t>
            </a:r>
            <a:r>
              <a:rPr lang="en-US" sz="2000" dirty="0"/>
              <a:t>: 75 or more SNPs (Single Nucleotide Polymorphisms) are sufficient to identify a single person</a:t>
            </a:r>
          </a:p>
          <a:p>
            <a:pPr>
              <a:spcBef>
                <a:spcPts val="2000"/>
              </a:spcBef>
            </a:pPr>
            <a:r>
              <a:rPr lang="en-US" sz="2000" b="1" i="1" dirty="0"/>
              <a:t>Homer et al. 2008 </a:t>
            </a:r>
            <a:r>
              <a:rPr lang="en-US" sz="2000" b="1" i="1" u="sng" dirty="0"/>
              <a:t>PLOS Genetics</a:t>
            </a:r>
            <a:r>
              <a:rPr lang="en-US" sz="2000" b="1" i="1" dirty="0"/>
              <a:t>:</a:t>
            </a:r>
            <a:r>
              <a:rPr lang="en-US" sz="2000" b="1" dirty="0"/>
              <a:t> </a:t>
            </a:r>
            <a:r>
              <a:rPr lang="en-US" sz="2000" dirty="0"/>
              <a:t>aggregated genomic data (i.e., allele frequencies) can be used for re-identifying an individual in a case group with a certain disease</a:t>
            </a:r>
          </a:p>
          <a:p>
            <a:pPr>
              <a:spcBef>
                <a:spcPts val="2000"/>
              </a:spcBef>
            </a:pPr>
            <a:r>
              <a:rPr lang="en-US" sz="2000" b="1" i="1" dirty="0" err="1"/>
              <a:t>Gymrek</a:t>
            </a:r>
            <a:r>
              <a:rPr lang="en-US" sz="2000" b="1" i="1" dirty="0"/>
              <a:t> et al. 2013 </a:t>
            </a:r>
            <a:r>
              <a:rPr lang="en-US" sz="2000" b="1" i="1" u="sng" dirty="0"/>
              <a:t>Science</a:t>
            </a:r>
            <a:r>
              <a:rPr lang="en-US" sz="2000" b="1" i="1" dirty="0"/>
              <a:t>: </a:t>
            </a:r>
            <a:r>
              <a:rPr lang="en-US" sz="2000" dirty="0"/>
              <a:t>surnames can be recovered from personal genomes, linking “anonymous” genomes and public genetic genealogy databases</a:t>
            </a:r>
          </a:p>
          <a:p>
            <a:pPr>
              <a:spcBef>
                <a:spcPts val="2000"/>
              </a:spcBef>
            </a:pPr>
            <a:r>
              <a:rPr lang="en-US" sz="2000" b="1" i="1" dirty="0"/>
              <a:t>Lipper et al. 2017 </a:t>
            </a:r>
            <a:r>
              <a:rPr lang="en-US" sz="2000" b="1" i="1" u="sng" dirty="0"/>
              <a:t>PNAS</a:t>
            </a:r>
            <a:r>
              <a:rPr lang="en-US" sz="2000" b="1" i="1" dirty="0"/>
              <a:t>: </a:t>
            </a:r>
            <a:r>
              <a:rPr lang="en-US" sz="2000" dirty="0"/>
              <a:t>Anonymous genomes can also be identified by inferring physical traits and demographic information</a:t>
            </a:r>
          </a:p>
          <a:p>
            <a:pPr>
              <a:spcBef>
                <a:spcPts val="2000"/>
              </a:spcBef>
            </a:pPr>
            <a:r>
              <a:rPr lang="en-US" sz="2000" b="1" i="1" dirty="0"/>
              <a:t>Many more to come…</a:t>
            </a:r>
          </a:p>
        </p:txBody>
      </p:sp>
      <p:pic>
        <p:nvPicPr>
          <p:cNvPr id="7" name="Picture 6" descr="Screen Shot 2015-09-23 at 13.14.1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5160" y="3780149"/>
            <a:ext cx="1509842" cy="814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1045" y="5013950"/>
            <a:ext cx="4014731" cy="146441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0726" y="2834711"/>
            <a:ext cx="2305050" cy="707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429" y="2805953"/>
            <a:ext cx="464525" cy="75150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8837867" y="3201733"/>
            <a:ext cx="674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0081" y="2713793"/>
            <a:ext cx="411079" cy="411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7741" y="3822816"/>
            <a:ext cx="1367291" cy="65029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D387675-DDC8-7B45-AAF0-C298D037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60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De-identification of genomic data is impossible</a:t>
            </a:r>
          </a:p>
        </p:txBody>
      </p:sp>
    </p:spTree>
    <p:extLst>
      <p:ext uri="{BB962C8B-B14F-4D97-AF65-F5344CB8AC3E}">
        <p14:creationId xmlns:p14="http://schemas.microsoft.com/office/powerpoint/2010/main" val="160462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45" y="98688"/>
            <a:ext cx="9285642" cy="1143000"/>
          </a:xfrm>
        </p:spPr>
        <p:txBody>
          <a:bodyPr/>
          <a:lstStyle/>
          <a:p>
            <a:r>
              <a:rPr lang="en-US" sz="3600" b="1" dirty="0"/>
              <a:t>Most common genetic variation: </a:t>
            </a:r>
            <a:br>
              <a:rPr lang="en-US" sz="3600" b="1" dirty="0"/>
            </a:br>
            <a:r>
              <a:rPr lang="en-US" sz="3600" b="1" dirty="0"/>
              <a:t>Single Nucleotide Polymorphism (SNP)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824" y="1416967"/>
            <a:ext cx="5718176" cy="5136233"/>
          </a:xfrm>
        </p:spPr>
        <p:txBody>
          <a:bodyPr>
            <a:normAutofit fontScale="92500"/>
          </a:bodyPr>
          <a:lstStyle/>
          <a:p>
            <a:pPr lvl="1"/>
            <a:endParaRPr lang="en-US" sz="1600" dirty="0"/>
          </a:p>
          <a:p>
            <a:r>
              <a:rPr lang="en-US" sz="2200" dirty="0"/>
              <a:t>Occurs when, at a specific position, at least a single nucleotide (A,C,G, or T) differs between members of the same species in more than 1% of the population</a:t>
            </a:r>
          </a:p>
          <a:p>
            <a:r>
              <a:rPr lang="en-US" sz="2200" dirty="0"/>
              <a:t>Potential nucleotides for a SNP are called </a:t>
            </a:r>
            <a:r>
              <a:rPr lang="en-US" sz="2200" b="1" dirty="0"/>
              <a:t>alleles</a:t>
            </a:r>
            <a:endParaRPr lang="en-US" sz="2200" dirty="0"/>
          </a:p>
          <a:p>
            <a:r>
              <a:rPr lang="en-US" sz="2200" dirty="0"/>
              <a:t>2 different alleles can be observed for each SNP: </a:t>
            </a:r>
          </a:p>
          <a:p>
            <a:pPr lvl="1"/>
            <a:r>
              <a:rPr lang="en-US" sz="2000" b="1" dirty="0"/>
              <a:t>Major</a:t>
            </a:r>
            <a:r>
              <a:rPr lang="en-US" sz="2000" dirty="0"/>
              <a:t> allele (M) </a:t>
            </a:r>
          </a:p>
          <a:p>
            <a:pPr lvl="1"/>
            <a:r>
              <a:rPr lang="en-US" sz="2000" dirty="0"/>
              <a:t>M</a:t>
            </a:r>
            <a:r>
              <a:rPr lang="en-US" sz="2000" b="1" dirty="0"/>
              <a:t>inor</a:t>
            </a:r>
            <a:r>
              <a:rPr lang="en-US" sz="2000" dirty="0"/>
              <a:t> allele (m)</a:t>
            </a:r>
          </a:p>
          <a:p>
            <a:r>
              <a:rPr lang="en-US" sz="2200" dirty="0"/>
              <a:t>Every genome carries 2 alleles at each SNP position</a:t>
            </a:r>
            <a:br>
              <a:rPr lang="en-US" sz="2200" dirty="0"/>
            </a:br>
            <a:r>
              <a:rPr lang="en-US" sz="2200" dirty="0"/>
              <a:t>A SNP can be either:</a:t>
            </a:r>
            <a:endParaRPr lang="en-US" sz="1800" dirty="0"/>
          </a:p>
          <a:p>
            <a:pPr lvl="1"/>
            <a:r>
              <a:rPr lang="en-US" sz="2000" b="1" dirty="0"/>
              <a:t>Homozygous minor   </a:t>
            </a:r>
            <a:r>
              <a:rPr lang="en-US" sz="2000" dirty="0"/>
              <a:t>[</a:t>
            </a:r>
            <a:r>
              <a:rPr lang="en-US" sz="2000" dirty="0" err="1"/>
              <a:t>m,m</a:t>
            </a:r>
            <a:r>
              <a:rPr lang="en-US" sz="2000" dirty="0"/>
              <a:t>]</a:t>
            </a:r>
          </a:p>
          <a:p>
            <a:pPr lvl="1"/>
            <a:r>
              <a:rPr lang="en-US" sz="2000" b="1" dirty="0"/>
              <a:t>Heterozygous</a:t>
            </a:r>
            <a:r>
              <a:rPr lang="en-US" sz="2000" dirty="0"/>
              <a:t> [</a:t>
            </a:r>
            <a:r>
              <a:rPr lang="en-US" sz="2000" dirty="0" err="1"/>
              <a:t>m,M</a:t>
            </a:r>
            <a:r>
              <a:rPr lang="en-US" sz="2000" dirty="0"/>
              <a:t>] or [</a:t>
            </a:r>
            <a:r>
              <a:rPr lang="en-US" sz="2000" dirty="0" err="1"/>
              <a:t>M,m</a:t>
            </a:r>
            <a:r>
              <a:rPr lang="en-US" sz="2000" dirty="0"/>
              <a:t>]</a:t>
            </a:r>
          </a:p>
          <a:p>
            <a:pPr lvl="1"/>
            <a:r>
              <a:rPr lang="en-US" sz="2000" b="1" dirty="0"/>
              <a:t>Homozygous major </a:t>
            </a:r>
            <a:r>
              <a:rPr lang="en-US" sz="2000" dirty="0"/>
              <a:t>[M,M]</a:t>
            </a:r>
          </a:p>
          <a:p>
            <a:pPr marL="457200" lvl="1" indent="0">
              <a:buNone/>
            </a:pPr>
            <a:endParaRPr lang="en-US" sz="18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90487" y="6254750"/>
            <a:ext cx="2133600" cy="476250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82519" y="2383135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685480" y="2023095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711094" y="3659485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714055" y="3299445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 rot="5400000">
            <a:off x="7000826" y="2907077"/>
            <a:ext cx="2179322" cy="255175"/>
          </a:xfrm>
          <a:prstGeom prst="roundRect">
            <a:avLst/>
          </a:prstGeom>
          <a:solidFill>
            <a:srgbClr val="FF9999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TextBox 14"/>
          <p:cNvSpPr txBox="1"/>
          <p:nvPr/>
        </p:nvSpPr>
        <p:spPr>
          <a:xfrm>
            <a:off x="8218075" y="1683536"/>
            <a:ext cx="140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Individual 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8076" y="3014299"/>
            <a:ext cx="1405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Individual 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43590" y="215857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3562" y="215857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84303" y="34444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83562" y="344823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cxnSp>
        <p:nvCxnSpPr>
          <p:cNvPr id="5" name="Straight Arrow Connector 4"/>
          <p:cNvCxnSpPr>
            <a:stCxn id="13" idx="3"/>
            <a:endCxn id="6" idx="0"/>
          </p:cNvCxnSpPr>
          <p:nvPr/>
        </p:nvCxnSpPr>
        <p:spPr>
          <a:xfrm flipH="1">
            <a:off x="8085565" y="4124326"/>
            <a:ext cx="4923" cy="74226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50978" y="4866588"/>
            <a:ext cx="1469172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SNP position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Alleles: A,T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Major: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Minor: T</a:t>
            </a:r>
          </a:p>
        </p:txBody>
      </p:sp>
      <p:sp>
        <p:nvSpPr>
          <p:cNvPr id="36" name="Rounded Rectangle 35"/>
          <p:cNvSpPr/>
          <p:nvPr/>
        </p:nvSpPr>
        <p:spPr>
          <a:xfrm rot="5400000">
            <a:off x="8591501" y="2904273"/>
            <a:ext cx="2179322" cy="255175"/>
          </a:xfrm>
          <a:prstGeom prst="roundRect">
            <a:avLst/>
          </a:prstGeom>
          <a:solidFill>
            <a:srgbClr val="FF9999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4" name="Straight Arrow Connector 43"/>
          <p:cNvCxnSpPr>
            <a:endCxn id="45" idx="0"/>
          </p:cNvCxnSpPr>
          <p:nvPr/>
        </p:nvCxnSpPr>
        <p:spPr>
          <a:xfrm flipH="1">
            <a:off x="9681162" y="4124326"/>
            <a:ext cx="4924" cy="74226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946576" y="4866588"/>
            <a:ext cx="1469172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SNP position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Alleles: A,G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Major: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Minor: A</a:t>
            </a:r>
          </a:p>
        </p:txBody>
      </p:sp>
    </p:spTree>
    <p:extLst>
      <p:ext uri="{BB962C8B-B14F-4D97-AF65-F5344CB8AC3E}">
        <p14:creationId xmlns:p14="http://schemas.microsoft.com/office/powerpoint/2010/main" val="27476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36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861" y="181956"/>
            <a:ext cx="10515600" cy="1325563"/>
          </a:xfrm>
        </p:spPr>
        <p:txBody>
          <a:bodyPr/>
          <a:lstStyle/>
          <a:p>
            <a:r>
              <a:rPr lang="en-US" sz="4000" b="1" dirty="0"/>
              <a:t>Alice and Bob: The Long Awaited Happy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435" y="161514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having extensively authenticated each other,</a:t>
            </a:r>
          </a:p>
          <a:p>
            <a:pPr marL="0" indent="0">
              <a:buNone/>
            </a:pPr>
            <a:r>
              <a:rPr lang="en-US" dirty="0"/>
              <a:t>after having exchanged thousands of highly private messages,</a:t>
            </a:r>
          </a:p>
          <a:p>
            <a:pPr marL="0" indent="0">
              <a:buNone/>
            </a:pPr>
            <a:r>
              <a:rPr lang="en-US" dirty="0"/>
              <a:t>after having established numerous secure channels between each other,</a:t>
            </a:r>
          </a:p>
          <a:p>
            <a:pPr marL="0" indent="0">
              <a:buNone/>
            </a:pPr>
            <a:r>
              <a:rPr lang="en-US" dirty="0"/>
              <a:t>after years of intense but platonic relationship, finally, finally…❤️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463"/>
            <a:ext cx="8229600" cy="1143000"/>
          </a:xfrm>
        </p:spPr>
        <p:txBody>
          <a:bodyPr/>
          <a:lstStyle/>
          <a:p>
            <a:r>
              <a:rPr lang="fr-CH" sz="3600" dirty="0"/>
              <a:t>… Alice and Bob got closer to each other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83633" y="2320167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8738" y="242088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83634" y="2650590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8" name="Picture 4" descr="C:\Users\mhumbert\AppData\Local\Microsoft\Windows\Temporary Internet Files\Content.IE5\X200HKAG\MC90043489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3070" y="1277611"/>
            <a:ext cx="909382" cy="9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humbert\AppData\Local\Microsoft\Windows\Temporary Internet Files\Content.IE5\SMS40R53\MC90043489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348" y="1334110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85231" y="2309273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51584" y="242527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785231" y="2671068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312024" y="24435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20336" y="24435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. . .</a:t>
            </a:r>
          </a:p>
        </p:txBody>
      </p:sp>
      <p:pic>
        <p:nvPicPr>
          <p:cNvPr id="1035" name="Picture 11" descr="C:\Users\mhumbert\AppData\Local\Microsoft\Windows\Temporary Internet Files\Content.IE5\EE8FP5SF\MC90007883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1818" y="5461492"/>
            <a:ext cx="1196151" cy="116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798665" y="3068960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6785148" y="3068960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4624994" y="4869160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4627955" y="4509120"/>
          <a:ext cx="237626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04393" y="1893989"/>
            <a:ext cx="9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Bob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14985" y="1706971"/>
            <a:ext cx="9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Alice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08779" y="5805264"/>
            <a:ext cx="9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Child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32835" y="2661291"/>
            <a:ext cx="790287" cy="336745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ounded Rectangle 46"/>
          <p:cNvSpPr/>
          <p:nvPr/>
        </p:nvSpPr>
        <p:spPr>
          <a:xfrm>
            <a:off x="3850391" y="2316328"/>
            <a:ext cx="1281434" cy="329234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0" name="Rounded Rectangle 49"/>
          <p:cNvSpPr/>
          <p:nvPr/>
        </p:nvSpPr>
        <p:spPr>
          <a:xfrm>
            <a:off x="2798263" y="2323931"/>
            <a:ext cx="216990" cy="312566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ounded Rectangle 52"/>
          <p:cNvSpPr/>
          <p:nvPr/>
        </p:nvSpPr>
        <p:spPr>
          <a:xfrm>
            <a:off x="6785230" y="2316329"/>
            <a:ext cx="534906" cy="336745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ounded Rectangle 54"/>
          <p:cNvSpPr/>
          <p:nvPr/>
        </p:nvSpPr>
        <p:spPr>
          <a:xfrm>
            <a:off x="7318549" y="2676058"/>
            <a:ext cx="1297731" cy="336745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6" name="Rounded Rectangle 55"/>
          <p:cNvSpPr/>
          <p:nvPr/>
        </p:nvSpPr>
        <p:spPr>
          <a:xfrm>
            <a:off x="8633142" y="2321572"/>
            <a:ext cx="534906" cy="336745"/>
          </a:xfrm>
          <a:prstGeom prst="roundRect">
            <a:avLst/>
          </a:prstGeom>
          <a:solidFill>
            <a:schemeClr val="tx2">
              <a:lumMod val="40000"/>
              <a:lumOff val="6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TextBox 26"/>
          <p:cNvSpPr txBox="1"/>
          <p:nvPr/>
        </p:nvSpPr>
        <p:spPr>
          <a:xfrm>
            <a:off x="1535161" y="2938809"/>
            <a:ext cx="177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/>
              <a:t>Gamete</a:t>
            </a:r>
            <a:endParaRPr lang="fr-CH" b="1" dirty="0"/>
          </a:p>
          <a:p>
            <a:r>
              <a:rPr lang="fr-CH" b="1" dirty="0"/>
              <a:t>Production</a:t>
            </a:r>
          </a:p>
          <a:p>
            <a:r>
              <a:rPr lang="fr-CH" b="1" dirty="0"/>
              <a:t>(</a:t>
            </a:r>
            <a:r>
              <a:rPr lang="fr-CH" b="1" dirty="0" err="1"/>
              <a:t>spermatozoon</a:t>
            </a:r>
            <a:r>
              <a:rPr lang="fr-CH" b="1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51404" y="2926685"/>
            <a:ext cx="138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/>
              <a:t>Gamete</a:t>
            </a:r>
            <a:endParaRPr lang="fr-CH" b="1" dirty="0"/>
          </a:p>
          <a:p>
            <a:r>
              <a:rPr lang="fr-CH" b="1" dirty="0"/>
              <a:t>Production</a:t>
            </a:r>
          </a:p>
          <a:p>
            <a:r>
              <a:rPr lang="fr-CH" b="1" dirty="0"/>
              <a:t>(ovule)</a:t>
            </a:r>
          </a:p>
        </p:txBody>
      </p:sp>
    </p:spTree>
    <p:extLst>
      <p:ext uri="{BB962C8B-B14F-4D97-AF65-F5344CB8AC3E}">
        <p14:creationId xmlns:p14="http://schemas.microsoft.com/office/powerpoint/2010/main" val="8839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65 -0.00209 L 0.17878 -0.0053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-1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14 2.59259E-6 L -0.10247 -0.0032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-16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14297 0.2608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1303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8633 0.2023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 animBg="1"/>
      <p:bldP spid="47" grpId="0" animBg="1"/>
      <p:bldP spid="50" grpId="0" animBg="1"/>
      <p:bldP spid="53" grpId="0" animBg="1"/>
      <p:bldP spid="55" grpId="0" animBg="1"/>
      <p:bldP spid="56" grpId="0" animBg="1"/>
      <p:bldP spid="27" grpId="0"/>
      <p:bldP spid="27" grpId="1"/>
      <p:bldP spid="28" grpId="0"/>
      <p:bldP spid="2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154" y="-116122"/>
            <a:ext cx="8481646" cy="1143000"/>
          </a:xfrm>
        </p:spPr>
        <p:txBody>
          <a:bodyPr/>
          <a:lstStyle/>
          <a:p>
            <a:r>
              <a:rPr lang="en-US" b="1" dirty="0"/>
              <a:t>Direct to Consumer Genomics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354" y="857749"/>
            <a:ext cx="8229600" cy="4525963"/>
          </a:xfrm>
        </p:spPr>
        <p:txBody>
          <a:bodyPr/>
          <a:lstStyle/>
          <a:p>
            <a:r>
              <a:rPr lang="en-US" dirty="0" err="1"/>
              <a:t>Ancestry.com</a:t>
            </a:r>
            <a:r>
              <a:rPr lang="en-US" dirty="0"/>
              <a:t>  (millions of customers)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Screen Shot 2015-11-16 at 16.39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846" y="1452074"/>
            <a:ext cx="7239000" cy="54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154" y="-116122"/>
            <a:ext cx="8481646" cy="1143000"/>
          </a:xfrm>
        </p:spPr>
        <p:txBody>
          <a:bodyPr/>
          <a:lstStyle/>
          <a:p>
            <a:r>
              <a:rPr lang="en-US" b="1" dirty="0"/>
              <a:t>Direct to Consumer Genomics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09441"/>
            <a:ext cx="8229600" cy="4525963"/>
          </a:xfrm>
        </p:spPr>
        <p:txBody>
          <a:bodyPr/>
          <a:lstStyle/>
          <a:p>
            <a:r>
              <a:rPr lang="en-US" dirty="0"/>
              <a:t>23andMe.com </a:t>
            </a:r>
            <a:br>
              <a:rPr lang="en-US" dirty="0"/>
            </a:br>
            <a:r>
              <a:rPr lang="en-US" dirty="0"/>
              <a:t>(millions customers)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2" descr="C:\Users\ayday\Documents\survey\useful_images\disease_risks_v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337" y="2540000"/>
            <a:ext cx="7282907" cy="363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lifesciencesfoundation.org/content/media/2012/02/01/2006_23andMe_Logo_prweb-large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363" y="1150329"/>
            <a:ext cx="1708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DF561-3901-4A36-AC5E-FFF26406CEF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 descr="Screen Shot 2015-11-16 at 16.49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77344"/>
            <a:ext cx="9144000" cy="3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9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31504" y="188640"/>
            <a:ext cx="8928992" cy="5904656"/>
            <a:chOff x="107504" y="764704"/>
            <a:chExt cx="8928992" cy="5904656"/>
          </a:xfrm>
        </p:grpSpPr>
        <p:pic>
          <p:nvPicPr>
            <p:cNvPr id="7" name="Picture 6" descr="http://d1a3s8w6gwddp3.cloudfront.net/wp-content/uploads/dna-genealog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060848"/>
              <a:ext cx="864096" cy="984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3779912" y="2996952"/>
              <a:ext cx="1359664" cy="1075574"/>
              <a:chOff x="3945290" y="2348880"/>
              <a:chExt cx="1359664" cy="1075574"/>
            </a:xfrm>
          </p:grpSpPr>
          <p:pic>
            <p:nvPicPr>
              <p:cNvPr id="4" name="Picture 4" descr="http://ec.l.thumbs.canstockphoto.com/canstock4023952.jpg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9380" y="2348880"/>
                <a:ext cx="1075574" cy="10755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C:\Users\ayday\Documents\survey\useful_images\Magnifier_clip_art_high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5290" y="2694576"/>
                <a:ext cx="686587" cy="729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3518730" y="764704"/>
              <a:ext cx="2106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Online Social Networks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47864" y="1052736"/>
              <a:ext cx="2448272" cy="1224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28184" y="1532073"/>
              <a:ext cx="26634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 and Genome Websites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50674" y="1845250"/>
              <a:ext cx="2985822" cy="12957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7504" y="3525082"/>
              <a:ext cx="3094321" cy="1560102"/>
              <a:chOff x="107504" y="3534739"/>
              <a:chExt cx="3094321" cy="1560102"/>
            </a:xfrm>
          </p:grpSpPr>
          <p:pic>
            <p:nvPicPr>
              <p:cNvPr id="1046" name="Picture 22" descr="http://www.psdgraphics.com/file/silver-database-icon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"/>
              <a:stretch/>
            </p:blipFill>
            <p:spPr bwMode="auto">
              <a:xfrm>
                <a:off x="107504" y="3925289"/>
                <a:ext cx="990110" cy="1152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780353" y="3534739"/>
                <a:ext cx="1703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Research Datasets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9513" y="3849206"/>
                <a:ext cx="2930852" cy="122844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99592" y="3925290"/>
                <a:ext cx="2302233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1000 Genomes Project</a:t>
                </a:r>
              </a:p>
              <a:p>
                <a:r>
                  <a:rPr lang="en-US" sz="1400" dirty="0" err="1">
                    <a:latin typeface="Adobe Gothic Std B" pitchFamily="34" charset="-128"/>
                    <a:ea typeface="Adobe Gothic Std B" pitchFamily="34" charset="-128"/>
                  </a:rPr>
                  <a:t>HapMap</a:t>
                </a:r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 Project</a:t>
                </a:r>
              </a:p>
              <a:p>
                <a:r>
                  <a:rPr lang="en-US" sz="1400" dirty="0" err="1">
                    <a:latin typeface="Adobe Gothic Std B" pitchFamily="34" charset="-128"/>
                    <a:ea typeface="Adobe Gothic Std B" pitchFamily="34" charset="-128"/>
                  </a:rPr>
                  <a:t>dbGaP</a:t>
                </a:r>
                <a:endParaRPr lang="en-US" sz="1400" dirty="0">
                  <a:latin typeface="Adobe Gothic Std B" pitchFamily="34" charset="-128"/>
                  <a:ea typeface="Adobe Gothic Std B" pitchFamily="34" charset="-128"/>
                </a:endParaRP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Personal Genome Project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UK 100K Genome Project</a:t>
                </a:r>
              </a:p>
            </p:txBody>
          </p:sp>
        </p:grpSp>
        <p:sp>
          <p:nvSpPr>
            <p:cNvPr id="18" name="Down Arrow 17"/>
            <p:cNvSpPr/>
            <p:nvPr/>
          </p:nvSpPr>
          <p:spPr>
            <a:xfrm>
              <a:off x="4355976" y="4152771"/>
              <a:ext cx="432048" cy="93610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1337" y="1412776"/>
              <a:ext cx="2254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Ancestry Search and 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Family History Resources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2204" y="1960880"/>
              <a:ext cx="2722705" cy="11800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070314" y="3343604"/>
              <a:ext cx="2952328" cy="1734052"/>
              <a:chOff x="5796136" y="3202474"/>
              <a:chExt cx="2952328" cy="173405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549244" y="3202474"/>
                <a:ext cx="13932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Public Records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6136" y="3501008"/>
                <a:ext cx="2899418" cy="14355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989649" y="3551530"/>
                <a:ext cx="175881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Census records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Marriage records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Obituaries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Criminal records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Court dockets</a:t>
                </a:r>
              </a:p>
              <a:p>
                <a:r>
                  <a:rPr lang="en-US" sz="1400" dirty="0">
                    <a:latin typeface="Adobe Gothic Std B" pitchFamily="34" charset="-128"/>
                    <a:ea typeface="Adobe Gothic Std B" pitchFamily="34" charset="-128"/>
                  </a:rPr>
                  <a:t>Voter registrations</a:t>
                </a:r>
              </a:p>
            </p:txBody>
          </p:sp>
          <p:pic>
            <p:nvPicPr>
              <p:cNvPr id="1058" name="Picture 34" descr="http://www.wolfgis.com/portals/0/Images/public-records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0308" y="3645024"/>
                <a:ext cx="1179964" cy="1179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Straight Arrow Connector 28"/>
            <p:cNvCxnSpPr>
              <a:stCxn id="49" idx="3"/>
            </p:cNvCxnSpPr>
            <p:nvPr/>
          </p:nvCxnSpPr>
          <p:spPr>
            <a:xfrm>
              <a:off x="3104909" y="2550924"/>
              <a:ext cx="902447" cy="6620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2"/>
            </p:cNvCxnSpPr>
            <p:nvPr/>
          </p:nvCxnSpPr>
          <p:spPr>
            <a:xfrm>
              <a:off x="4572000" y="2276872"/>
              <a:ext cx="0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5" idx="1"/>
            </p:cNvCxnSpPr>
            <p:nvPr/>
          </p:nvCxnSpPr>
          <p:spPr>
            <a:xfrm flipH="1">
              <a:off x="5135509" y="2493109"/>
              <a:ext cx="915165" cy="719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8" idx="3"/>
            </p:cNvCxnSpPr>
            <p:nvPr/>
          </p:nvCxnSpPr>
          <p:spPr>
            <a:xfrm flipV="1">
              <a:off x="3110365" y="3911558"/>
              <a:ext cx="861116" cy="542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6" idx="1"/>
            </p:cNvCxnSpPr>
            <p:nvPr/>
          </p:nvCxnSpPr>
          <p:spPr>
            <a:xfrm flipH="1" flipV="1">
              <a:off x="5125824" y="3925290"/>
              <a:ext cx="944490" cy="4346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3131840" y="5186993"/>
              <a:ext cx="2860519" cy="1482367"/>
              <a:chOff x="3190155" y="5186993"/>
              <a:chExt cx="2860519" cy="1482367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3325829" y="5451661"/>
                <a:ext cx="258917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dobe Gothic Std B" pitchFamily="34" charset="-128"/>
                    <a:ea typeface="Adobe Gothic Std B" pitchFamily="34" charset="-128"/>
                  </a:rPr>
                  <a:t>De-identification</a:t>
                </a:r>
              </a:p>
              <a:p>
                <a:pPr algn="ctr"/>
                <a:r>
                  <a:rPr lang="en-US" dirty="0">
                    <a:latin typeface="Adobe Gothic Std B" pitchFamily="34" charset="-128"/>
                    <a:ea typeface="Adobe Gothic Std B" pitchFamily="34" charset="-128"/>
                  </a:rPr>
                  <a:t>Kinship inference</a:t>
                </a:r>
              </a:p>
              <a:p>
                <a:pPr algn="ctr"/>
                <a:r>
                  <a:rPr lang="en-US" dirty="0">
                    <a:latin typeface="Adobe Gothic Std B" pitchFamily="34" charset="-128"/>
                    <a:ea typeface="Adobe Gothic Std B" pitchFamily="34" charset="-128"/>
                  </a:rPr>
                  <a:t>Genetic discrimination</a:t>
                </a:r>
              </a:p>
              <a:p>
                <a:pPr algn="ctr"/>
                <a:r>
                  <a:rPr lang="en-US" dirty="0">
                    <a:latin typeface="Adobe Gothic Std B" pitchFamily="34" charset="-128"/>
                    <a:ea typeface="Adobe Gothic Std B" pitchFamily="34" charset="-128"/>
                  </a:rPr>
                  <a:t>Blackmail</a:t>
                </a:r>
              </a:p>
            </p:txBody>
          </p:sp>
          <p:sp>
            <p:nvSpPr>
              <p:cNvPr id="67" name="Vertical Scroll 66"/>
              <p:cNvSpPr/>
              <p:nvPr/>
            </p:nvSpPr>
            <p:spPr>
              <a:xfrm>
                <a:off x="3190155" y="5186993"/>
                <a:ext cx="2860519" cy="1482367"/>
              </a:xfrm>
              <a:prstGeom prst="verticalScroll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667555" y="1187750"/>
              <a:ext cx="9845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Facebook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Google+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Twitter</a:t>
              </a:r>
            </a:p>
            <a:p>
              <a:r>
                <a:rPr lang="en-US" sz="1400" dirty="0" err="1">
                  <a:latin typeface="Adobe Gothic Std B" pitchFamily="34" charset="-128"/>
                  <a:ea typeface="Adobe Gothic Std B" pitchFamily="34" charset="-128"/>
                </a:rPr>
                <a:t>Linkedin</a:t>
              </a:r>
              <a:endParaRPr lang="en-US" sz="1400" dirty="0">
                <a:latin typeface="Adobe Gothic Std B" pitchFamily="34" charset="-128"/>
                <a:ea typeface="Adobe Gothic Std B" pitchFamily="34" charset="-128"/>
              </a:endParaRPr>
            </a:p>
          </p:txBody>
        </p:sp>
        <p:pic>
          <p:nvPicPr>
            <p:cNvPr id="3" name="Picture 4" descr="http://cdn.culturemass.com/wp-content/uploads/2014/03/human-networks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713" y="1179070"/>
              <a:ext cx="1129287" cy="95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1254403" y="2114853"/>
              <a:ext cx="18774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Ancestry.com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FamilyTreeDNA.com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Ysearch.org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Geni.com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12520" y="2016055"/>
              <a:ext cx="17572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OpenSNP.org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Patientslikeme.org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CureTogether.com</a:t>
              </a:r>
            </a:p>
            <a:p>
              <a:r>
                <a:rPr lang="en-US" sz="1400" dirty="0">
                  <a:latin typeface="Adobe Gothic Std B" pitchFamily="34" charset="-128"/>
                  <a:ea typeface="Adobe Gothic Std B" pitchFamily="34" charset="-128"/>
                </a:rPr>
                <a:t>23andMe.com</a:t>
              </a:r>
            </a:p>
          </p:txBody>
        </p:sp>
        <p:pic>
          <p:nvPicPr>
            <p:cNvPr id="1034" name="Picture 10" descr="http://postmediaprovince.files.wordpress.com/2013/12/stethoscope-digital-medicine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56176" y="1916832"/>
              <a:ext cx="1067226" cy="116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9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D629-8CF6-2D40-AB2F-89DFA7F3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0FC2F-DD08-E942-8197-1EE78B30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45" y="0"/>
            <a:ext cx="387671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50CD6-4303-174C-B120-745F2BBE2CDB}"/>
              </a:ext>
            </a:extLst>
          </p:cNvPr>
          <p:cNvSpPr txBox="1"/>
          <p:nvPr/>
        </p:nvSpPr>
        <p:spPr>
          <a:xfrm>
            <a:off x="6951862" y="2206008"/>
            <a:ext cx="4347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Health Records are</a:t>
            </a:r>
            <a:br>
              <a:rPr lang="en-US" dirty="0"/>
            </a:br>
            <a:r>
              <a:rPr lang="en-US" dirty="0"/>
              <a:t>mandated by law in Switzerland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 for hospitals as of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systems will be deployed (by Swisscom and Swiss Post)</a:t>
            </a:r>
          </a:p>
        </p:txBody>
      </p:sp>
    </p:spTree>
    <p:extLst>
      <p:ext uri="{BB962C8B-B14F-4D97-AF65-F5344CB8AC3E}">
        <p14:creationId xmlns:p14="http://schemas.microsoft.com/office/powerpoint/2010/main" val="3710757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95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Re-identification attacks on genomic data have a long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135" y="5324268"/>
            <a:ext cx="8338930" cy="103208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700" b="1" dirty="0"/>
              <a:t>Many other subsequent studies extended the range of vulnerabilities for summary statistics:</a:t>
            </a:r>
          </a:p>
          <a:p>
            <a:pPr marL="0" indent="0" algn="ctr">
              <a:buNone/>
            </a:pPr>
            <a:endParaRPr lang="en-US" sz="900" b="1" dirty="0"/>
          </a:p>
          <a:p>
            <a:pPr marL="0" indent="0" algn="ctr">
              <a:buNone/>
            </a:pPr>
            <a:r>
              <a:rPr lang="en-US" sz="1600" dirty="0"/>
              <a:t>[Jacobs et al. </a:t>
            </a:r>
            <a:r>
              <a:rPr lang="en-US" sz="1600" i="1" dirty="0"/>
              <a:t>Nature Genet. </a:t>
            </a:r>
            <a:r>
              <a:rPr lang="en-US" sz="1600" dirty="0"/>
              <a:t>‘09], [Vissecher and Hill </a:t>
            </a:r>
            <a:r>
              <a:rPr lang="en-US" sz="1600" i="1" dirty="0"/>
              <a:t>PLoS Genet.</a:t>
            </a:r>
            <a:r>
              <a:rPr lang="en-US" sz="1600" dirty="0"/>
              <a:t> ‘09], [Sankararaman et al. </a:t>
            </a:r>
            <a:r>
              <a:rPr lang="en-US" sz="1600" i="1" dirty="0"/>
              <a:t>Nature Genet. </a:t>
            </a:r>
            <a:r>
              <a:rPr lang="en-US" sz="1600" dirty="0"/>
              <a:t>‘09], [Wang et al. </a:t>
            </a:r>
            <a:r>
              <a:rPr lang="en-US" sz="1600" i="1" dirty="0"/>
              <a:t>CCS</a:t>
            </a:r>
            <a:r>
              <a:rPr lang="en-US" sz="1600" dirty="0"/>
              <a:t>’09], [Clayton </a:t>
            </a:r>
            <a:r>
              <a:rPr lang="en-US" sz="1600" i="1" dirty="0"/>
              <a:t>Biostatistics</a:t>
            </a:r>
            <a:r>
              <a:rPr lang="en-US" sz="1600" dirty="0"/>
              <a:t> ’10], [Im et al. </a:t>
            </a:r>
            <a:r>
              <a:rPr lang="en-US" sz="1600" i="1" dirty="0"/>
              <a:t>Am. J. Hum. Genet. </a:t>
            </a:r>
            <a:r>
              <a:rPr lang="en-US" sz="1600" dirty="0"/>
              <a:t>‘12],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2" y="1296187"/>
            <a:ext cx="6400799" cy="3802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424472" y="2421895"/>
            <a:ext cx="7038256" cy="2278943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10,000 – 50,000 SNPs are sufficient to determine if an individual was part of a cohort, even when he contributed &lt; 0.1% of the data</a:t>
            </a:r>
          </a:p>
        </p:txBody>
      </p:sp>
    </p:spTree>
    <p:extLst>
      <p:ext uri="{BB962C8B-B14F-4D97-AF65-F5344CB8AC3E}">
        <p14:creationId xmlns:p14="http://schemas.microsoft.com/office/powerpoint/2010/main" val="211031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297024"/>
            <a:ext cx="7886700" cy="1325563"/>
          </a:xfrm>
        </p:spPr>
        <p:txBody>
          <a:bodyPr/>
          <a:lstStyle/>
          <a:p>
            <a:r>
              <a:rPr lang="en-US"/>
              <a:t>Homer’s Attack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96770" y="887668"/>
            <a:ext cx="7886700" cy="14916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Adversary has access to a known participant’s genome</a:t>
            </a:r>
          </a:p>
          <a:p>
            <a:r>
              <a:rPr lang="en-US" dirty="0"/>
              <a:t>Goal: determine if the target individual is in the case group</a:t>
            </a:r>
          </a:p>
          <a:p>
            <a:r>
              <a:rPr lang="en-US" dirty="0"/>
              <a:t>Uses simple correlation in the genome (linkage disequilibrium)</a:t>
            </a:r>
          </a:p>
          <a:p>
            <a:r>
              <a:rPr lang="en-US" dirty="0"/>
              <a:t>Attack later improved by Wang et al.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87063" y="612551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MR9"/>
              </a:rPr>
              <a:t>N. Homer, S. Szelinger, M. Redman, D. Duggan, and </a:t>
            </a:r>
            <a:r>
              <a:rPr lang="en-US" sz="1200" dirty="0">
                <a:latin typeface="CMR9"/>
              </a:rPr>
              <a:t>W. </a:t>
            </a:r>
            <a:r>
              <a:rPr lang="en-US" sz="1200" dirty="0" err="1">
                <a:latin typeface="CMR9"/>
              </a:rPr>
              <a:t>Tembe</a:t>
            </a:r>
            <a:r>
              <a:rPr lang="en-US" sz="1200" dirty="0">
                <a:latin typeface="CMR9"/>
              </a:rPr>
              <a:t>. Resolving individuals contributing trace amounts of DNA to highly complex mixtures using high-density SNP genotyping microarrays. </a:t>
            </a:r>
            <a:r>
              <a:rPr lang="en-US" sz="1200" dirty="0" err="1">
                <a:latin typeface="CMTI9"/>
              </a:rPr>
              <a:t>PLoS</a:t>
            </a:r>
            <a:r>
              <a:rPr lang="en-US" sz="1200" dirty="0">
                <a:latin typeface="CMTI9"/>
              </a:rPr>
              <a:t> Genetics</a:t>
            </a:r>
            <a:r>
              <a:rPr lang="en-US" sz="1200" dirty="0">
                <a:latin typeface="CMR9"/>
              </a:rPr>
              <a:t>, 4, Aug. 2008.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172" y="2801569"/>
            <a:ext cx="6677896" cy="31071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Homer’s Attack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90" y="1192850"/>
            <a:ext cx="7764020" cy="42237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62074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MR9"/>
              </a:rPr>
              <a:t>N. Homer, S. Szelinger, M. Redman, D. Duggan, and </a:t>
            </a:r>
            <a:r>
              <a:rPr lang="en-US" sz="1200" dirty="0">
                <a:latin typeface="CMR9"/>
              </a:rPr>
              <a:t>W. </a:t>
            </a:r>
            <a:r>
              <a:rPr lang="en-US" sz="1200" dirty="0" err="1">
                <a:latin typeface="CMR9"/>
              </a:rPr>
              <a:t>Tembe</a:t>
            </a:r>
            <a:r>
              <a:rPr lang="en-US" sz="1200" dirty="0">
                <a:latin typeface="CMR9"/>
              </a:rPr>
              <a:t>. Resolving individuals contributing trace amounts of DNA to highly complex mixtures using high-density SNP genotyping microarrays. </a:t>
            </a:r>
            <a:r>
              <a:rPr lang="en-US" sz="1200" dirty="0" err="1">
                <a:latin typeface="CMTI9"/>
              </a:rPr>
              <a:t>PLoS</a:t>
            </a:r>
            <a:r>
              <a:rPr lang="en-US" sz="1200" dirty="0">
                <a:latin typeface="CMTI9"/>
              </a:rPr>
              <a:t> Genetics</a:t>
            </a:r>
            <a:r>
              <a:rPr lang="en-US" sz="1200" dirty="0">
                <a:latin typeface="CMR9"/>
              </a:rPr>
              <a:t>, 4, Aug. 2008.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213990" y="5426055"/>
            <a:ext cx="7920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from: Wang et al. Learning Your Identity and Disease from Research Papers: Information Leaks in Genome-Wide Association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Homer’s attack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326052"/>
            <a:ext cx="8229600" cy="13715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The attacker knows:</a:t>
            </a:r>
          </a:p>
          <a:p>
            <a:pPr lvl="1"/>
            <a:r>
              <a:rPr lang="en-US" sz="1800" dirty="0"/>
              <a:t>The genome of the victim (her set of variants)</a:t>
            </a:r>
          </a:p>
          <a:p>
            <a:pPr lvl="1"/>
            <a:r>
              <a:rPr lang="en-US" sz="1800" dirty="0"/>
              <a:t>The size of the mixture he’s attacking</a:t>
            </a:r>
          </a:p>
          <a:p>
            <a:pPr lvl="1"/>
            <a:r>
              <a:rPr lang="en-US" sz="1800" dirty="0"/>
              <a:t>Population allele frequencies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291" y="3026230"/>
            <a:ext cx="7466704" cy="314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02396" y="6352143"/>
            <a:ext cx="6987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900" dirty="0">
                <a:solidFill>
                  <a:schemeClr val="bg1">
                    <a:lumMod val="50000"/>
                  </a:schemeClr>
                </a:solidFill>
              </a:rPr>
              <a:t>Figure taken from: Homer N, Szelinger S, Redman M, Duggan D, Tembe W, et al. (2008) Resolving Individuals Contributing Trace Amounts of DNA to Highly Complex Mixtures Using High-Density SNP Genotyping Microarrays. PLoS Genet 4(8): e1000167. doi:10.1371/journal.pgen.1000167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3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360"/>
            <a:ext cx="8229600" cy="1143000"/>
          </a:xfrm>
        </p:spPr>
        <p:txBody>
          <a:bodyPr/>
          <a:lstStyle/>
          <a:p>
            <a:r>
              <a:rPr lang="en-US" dirty="0"/>
              <a:t>GA4GH Beacon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809" y="4431751"/>
            <a:ext cx="8428383" cy="1542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Main features:</a:t>
            </a:r>
          </a:p>
          <a:p>
            <a:pPr marL="0" indent="0">
              <a:buNone/>
            </a:pPr>
            <a:endParaRPr lang="en-US" sz="800" b="1" dirty="0"/>
          </a:p>
          <a:p>
            <a:r>
              <a:rPr lang="en-US" sz="2000" dirty="0"/>
              <a:t>Allows researchers to quickly query multiple database to find the sample they need</a:t>
            </a:r>
          </a:p>
          <a:p>
            <a:r>
              <a:rPr lang="en-US" sz="2000" dirty="0"/>
              <a:t>Encourages cross-borders collaboration among researchers </a:t>
            </a:r>
          </a:p>
          <a:p>
            <a:r>
              <a:rPr lang="en-US" sz="2000" u="sng" dirty="0"/>
              <a:t>Only provides minimal responses back in order to mitigate privacy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846" y="2409461"/>
            <a:ext cx="829954" cy="829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02" y="1647825"/>
            <a:ext cx="648430" cy="648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02" y="2500727"/>
            <a:ext cx="648430" cy="648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302" y="3353125"/>
            <a:ext cx="648430" cy="6484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32201" y="1817192"/>
            <a:ext cx="85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32201" y="2669590"/>
            <a:ext cx="85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32201" y="3519948"/>
            <a:ext cx="85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 3</a:t>
            </a:r>
          </a:p>
        </p:txBody>
      </p: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 flipV="1">
            <a:off x="4114800" y="1972040"/>
            <a:ext cx="3483502" cy="852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9" idx="1"/>
          </p:cNvCxnSpPr>
          <p:nvPr/>
        </p:nvCxnSpPr>
        <p:spPr>
          <a:xfrm>
            <a:off x="4114800" y="2824438"/>
            <a:ext cx="3483502" cy="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10" idx="1"/>
          </p:cNvCxnSpPr>
          <p:nvPr/>
        </p:nvCxnSpPr>
        <p:spPr>
          <a:xfrm>
            <a:off x="4114800" y="2824438"/>
            <a:ext cx="3483502" cy="852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664795" y="2136829"/>
            <a:ext cx="923568" cy="253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674734" y="2990642"/>
            <a:ext cx="900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558454" y="3593683"/>
            <a:ext cx="979488" cy="25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761264">
            <a:off x="6768314" y="2246447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Response: no</a:t>
            </a:r>
          </a:p>
        </p:txBody>
      </p:sp>
      <p:sp>
        <p:nvSpPr>
          <p:cNvPr id="35" name="TextBox 34"/>
          <p:cNvSpPr txBox="1"/>
          <p:nvPr/>
        </p:nvSpPr>
        <p:spPr>
          <a:xfrm rot="844288">
            <a:off x="6640850" y="3743257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Response: no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77255" y="3005501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Response: 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577" y="3237332"/>
            <a:ext cx="998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Researcher</a:t>
            </a:r>
          </a:p>
        </p:txBody>
      </p:sp>
    </p:spTree>
    <p:extLst>
      <p:ext uri="{BB962C8B-B14F-4D97-AF65-F5344CB8AC3E}">
        <p14:creationId xmlns:p14="http://schemas.microsoft.com/office/powerpoint/2010/main" val="1325580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Beacon used as an oracle: the SB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075" y="4262831"/>
            <a:ext cx="8466269" cy="2489744"/>
          </a:xfrm>
        </p:spPr>
        <p:txBody>
          <a:bodyPr>
            <a:noAutofit/>
          </a:bodyPr>
          <a:lstStyle/>
          <a:p>
            <a:r>
              <a:rPr lang="en-US" sz="2000" dirty="0"/>
              <a:t>The attack relies on the assumption that the adversary knows:</a:t>
            </a:r>
          </a:p>
          <a:p>
            <a:pPr lvl="1"/>
            <a:r>
              <a:rPr lang="en-US" sz="1600" b="1" u="sng" dirty="0"/>
              <a:t>The set of variants (VCF file) of the target individual</a:t>
            </a:r>
          </a:p>
          <a:p>
            <a:pPr lvl="1"/>
            <a:r>
              <a:rPr lang="en-US" sz="1600" dirty="0"/>
              <a:t>The size of the beacon</a:t>
            </a:r>
          </a:p>
          <a:p>
            <a:pPr lvl="1"/>
            <a:endParaRPr lang="en-US" sz="800" dirty="0"/>
          </a:p>
          <a:p>
            <a:r>
              <a:rPr lang="en-US" sz="2000" dirty="0"/>
              <a:t>The attack is based on a likelihood ratio test where the adversary repeatedly queries the beacon in order to re-identify the individual</a:t>
            </a:r>
          </a:p>
          <a:p>
            <a:pPr marL="457200" lvl="1" indent="0">
              <a:buNone/>
            </a:pPr>
            <a:endParaRPr lang="en-US" sz="200" dirty="0"/>
          </a:p>
          <a:p>
            <a:r>
              <a:rPr lang="en-US" sz="2000" dirty="0"/>
              <a:t>The attack can be </a:t>
            </a:r>
            <a:r>
              <a:rPr lang="en-US" sz="2000" b="1" dirty="0">
                <a:solidFill>
                  <a:srgbClr val="FF0000"/>
                </a:solidFill>
              </a:rPr>
              <a:t>extremely dangerous </a:t>
            </a:r>
            <a:r>
              <a:rPr lang="en-US" sz="2000" dirty="0"/>
              <a:t>if the beacon is associated with a sensitive phenotype (e.g., cancer)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95" y="2160085"/>
            <a:ext cx="863060" cy="8630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07908" y="2556293"/>
            <a:ext cx="2484016" cy="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6744" y="2735456"/>
            <a:ext cx="1660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2413" y="2752769"/>
            <a:ext cx="180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Response: </a:t>
            </a:r>
            <a:r>
              <a:rPr lang="en-US" sz="1200" b="1" dirty="0">
                <a:solidFill>
                  <a:srgbClr val="00B050"/>
                </a:solidFill>
              </a:rPr>
              <a:t>yes</a:t>
            </a:r>
            <a:r>
              <a:rPr lang="en-US" sz="1200" b="1" dirty="0"/>
              <a:t>, </a:t>
            </a:r>
            <a:r>
              <a:rPr lang="en-US" sz="1200" b="1" dirty="0">
                <a:solidFill>
                  <a:srgbClr val="FF0000"/>
                </a:solidFill>
              </a:rPr>
              <a:t>no</a:t>
            </a:r>
            <a:r>
              <a:rPr lang="en-US" sz="1200" b="1" dirty="0"/>
              <a:t>, </a:t>
            </a:r>
            <a:r>
              <a:rPr lang="en-US" sz="1200" b="1" dirty="0">
                <a:solidFill>
                  <a:srgbClr val="00B050"/>
                </a:solidFill>
              </a:rPr>
              <a:t>yes</a:t>
            </a:r>
            <a:r>
              <a:rPr lang="en-US" sz="1200" b="1" dirty="0"/>
              <a:t>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107" y="2272674"/>
            <a:ext cx="196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Query</a:t>
            </a:r>
            <a:r>
              <a:rPr lang="en-US" sz="1200" b="1" baseline="-25000" dirty="0">
                <a:solidFill>
                  <a:schemeClr val="accent1"/>
                </a:solidFill>
              </a:rPr>
              <a:t>1</a:t>
            </a:r>
            <a:r>
              <a:rPr lang="en-US" sz="1200" b="1" dirty="0">
                <a:solidFill>
                  <a:schemeClr val="accent1"/>
                </a:solidFill>
              </a:rPr>
              <a:t>, Query</a:t>
            </a:r>
            <a:r>
              <a:rPr lang="en-US" sz="1200" b="1" baseline="-25000" dirty="0">
                <a:solidFill>
                  <a:schemeClr val="accent1"/>
                </a:solidFill>
              </a:rPr>
              <a:t>2</a:t>
            </a:r>
            <a:r>
              <a:rPr lang="en-US" sz="1200" b="1" dirty="0">
                <a:solidFill>
                  <a:schemeClr val="accent1"/>
                </a:solidFill>
              </a:rPr>
              <a:t>, Query</a:t>
            </a:r>
            <a:r>
              <a:rPr lang="en-US" sz="1200" b="1" baseline="-25000" dirty="0">
                <a:solidFill>
                  <a:schemeClr val="accent1"/>
                </a:solidFill>
              </a:rPr>
              <a:t>3</a:t>
            </a:r>
            <a:r>
              <a:rPr lang="en-US" sz="1200" b="1" dirty="0">
                <a:solidFill>
                  <a:schemeClr val="accent1"/>
                </a:solidFill>
              </a:rPr>
              <a:t>, 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61" y="2256451"/>
            <a:ext cx="563773" cy="563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231" y="2184071"/>
            <a:ext cx="815091" cy="81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27390" y="2991836"/>
            <a:ext cx="791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Attacker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4396" y="2991835"/>
            <a:ext cx="71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beacon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2216420" y="1139583"/>
            <a:ext cx="1964977" cy="814584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Is the target in the beacon ?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952943" y="973014"/>
            <a:ext cx="3717938" cy="3111159"/>
            <a:chOff x="5317434" y="1123122"/>
            <a:chExt cx="3717938" cy="311115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94821" y="1175201"/>
              <a:ext cx="3640551" cy="3059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317434" y="1123122"/>
              <a:ext cx="288235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70897" y="3480042"/>
            <a:ext cx="46209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Shringarpure SS, Bustamante CD. Privacy risks from genomic data-sharing beacons. The American Journal of Human Genetics. 2015 Nov 5;97(5):631-46.</a:t>
            </a:r>
          </a:p>
        </p:txBody>
      </p:sp>
    </p:spTree>
    <p:extLst>
      <p:ext uri="{BB962C8B-B14F-4D97-AF65-F5344CB8AC3E}">
        <p14:creationId xmlns:p14="http://schemas.microsoft.com/office/powerpoint/2010/main" val="3797163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SB Attack: Likelihood Ratio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26434" y="1143001"/>
                <a:ext cx="8547652" cy="26234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H0: the target individual is not in the beacon</a:t>
                </a:r>
              </a:p>
              <a:p>
                <a:r>
                  <a:rPr lang="en-US" sz="2000" dirty="0"/>
                  <a:t>H1: the target individual is in the beacon</a:t>
                </a:r>
              </a:p>
              <a:p>
                <a:endParaRPr lang="en-US" sz="8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𝑅</m:t>
                    </m:r>
                    <m:r>
                      <a:rPr lang="en-US" sz="200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/>
                  <a:t> is the set of beacon responses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000" dirty="0"/>
                  <a:t> probability of sequencing errors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denote the probability that none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000" dirty="0"/>
                  <a:t> other genomes in the beacon have an alternate allele at position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6434" y="1143001"/>
                <a:ext cx="8547652" cy="2623457"/>
              </a:xfrm>
              <a:blipFill>
                <a:blip r:embed="rId2"/>
                <a:stretch>
                  <a:fillRect l="-743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8852" y="4790819"/>
                <a:ext cx="5781261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160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1600">
                              <a:latin typeface="Cambria Math" charset="0"/>
                            </a:rPr>
                            <m:t>‍</m:t>
                          </m:r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1600">
                                  <a:latin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160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1600">
                                  <a:latin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it-IT" sz="160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52" y="4790819"/>
                <a:ext cx="5781261" cy="764505"/>
              </a:xfrm>
              <a:prstGeom prst="rect">
                <a:avLst/>
              </a:prstGeom>
              <a:blipFill>
                <a:blip r:embed="rId3"/>
                <a:stretch>
                  <a:fillRect t="-100000" b="-15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69381" y="3896386"/>
                <a:ext cx="491986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160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1600">
                              <a:latin typeface="Cambria Math" charset="0"/>
                            </a:rPr>
                            <m:t>‍</m:t>
                          </m:r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160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160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1600">
                          <a:latin typeface="Cambria Math" charset="0"/>
                        </a:rPr>
                        <m:t> </m:t>
                      </m:r>
                      <m:r>
                        <a:rPr lang="it-IT" sz="160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81" y="3896386"/>
                <a:ext cx="4919869" cy="764505"/>
              </a:xfrm>
              <a:prstGeom prst="rect">
                <a:avLst/>
              </a:prstGeom>
              <a:blipFill>
                <a:blip r:embed="rId4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82041" y="6012335"/>
                <a:ext cx="2094548" cy="378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Λ</m:t>
                          </m:r>
                          <m:r>
                            <a:rPr lang="en-US" sz="16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41" y="6012335"/>
                <a:ext cx="2094548" cy="378693"/>
              </a:xfrm>
              <a:prstGeom prst="rect">
                <a:avLst/>
              </a:prstGeom>
              <a:blipFill>
                <a:blip r:embed="rId5"/>
                <a:stretch>
                  <a:fillRect t="-129032" r="-12651" b="-20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838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933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“Optimal” re-identification attack with real allele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7654066" cy="145111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Smarter adversary </a:t>
                </a:r>
                <a:r>
                  <a:rPr lang="en-US" dirty="0"/>
                  <a:t>who makes use of publicly available information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rare alleles have higher re-identification power !!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ym typeface="Wingdings"/>
                  </a:rPr>
                  <a:t>  </a:t>
                </a:r>
                <a:r>
                  <a:rPr lang="en-US" dirty="0"/>
                  <a:t>The attacker queries rarest alleles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≤…≤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>
                    <a:sym typeface="Wingdings"/>
                  </a:rPr>
                  <a:t>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7654066" cy="1451112"/>
              </a:xfrm>
              <a:blipFill>
                <a:blip r:embed="rId2"/>
                <a:stretch>
                  <a:fillRect l="-663" t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37662" y="4557368"/>
                <a:ext cx="2958338" cy="1228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𝑖</m:t>
                        </m:r>
                      </m:sup>
                    </m:sSubSup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libri" charset="0"/>
                        <a:cs typeface="Times New Roman" charset="0"/>
                      </a:rPr>
                      <m:t>𝔼</m:t>
                    </m:r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[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charset="0"/>
                          </a:rPr>
                          <m:t>)</m:t>
                        </m:r>
                      </m:e>
                      <m:sub/>
                      <m:sup>
                        <m:r>
                          <a:rPr lang="en-US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𝑁</m:t>
                        </m:r>
                      </m:sup>
                    </m:sSubSup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]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Times New Roman" charset="0"/>
                  </a:rPr>
                  <a:t>, </a:t>
                </a:r>
              </a:p>
              <a:p>
                <a:endParaRPr lang="en-US" dirty="0">
                  <a:latin typeface="Calibri" charset="0"/>
                  <a:ea typeface="Calibri" charset="0"/>
                  <a:cs typeface="Times New Roman" charset="0"/>
                </a:endParaRPr>
              </a:p>
              <a:p>
                <a:r>
                  <a:rPr lang="en-US" dirty="0">
                    <a:latin typeface="Calibri" charset="0"/>
                    <a:ea typeface="Calibri" charset="0"/>
                    <a:cs typeface="Times New Roman" charset="0"/>
                  </a:rPr>
                  <a:t>Where: 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beta</m:t>
                    </m:r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latin typeface="Cambria Math" charset="0"/>
                        <a:ea typeface="Calibri" charset="0"/>
                        <a:cs typeface="Times New Roman" charset="0"/>
                      </a:rPr>
                      <m:t>a</m:t>
                    </m:r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,</m:t>
                    </m:r>
                    <m:r>
                      <m:rPr>
                        <m:sty m:val="p"/>
                      </m:rPr>
                      <a:rPr lang="it-IT">
                        <a:latin typeface="Cambria Math" charset="0"/>
                        <a:ea typeface="Calibri" charset="0"/>
                        <a:cs typeface="Times New Roman" charset="0"/>
                      </a:rPr>
                      <m:t>b</m:t>
                    </m:r>
                    <m:r>
                      <a:rPr lang="en-US">
                        <a:latin typeface="Cambria Math" charset="0"/>
                        <a:ea typeface="Calibri" charset="0"/>
                        <a:cs typeface="Times New Roman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662" y="4557368"/>
                <a:ext cx="2958338" cy="1228670"/>
              </a:xfrm>
              <a:prstGeom prst="rect">
                <a:avLst/>
              </a:prstGeom>
              <a:blipFill>
                <a:blip r:embed="rId3"/>
                <a:stretch>
                  <a:fillRect l="-1709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89922" y="3338198"/>
                <a:ext cx="8189843" cy="405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none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of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the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other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N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genomes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have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an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alternate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allele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at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position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22" y="3338198"/>
                <a:ext cx="8189843" cy="405688"/>
              </a:xfrm>
              <a:prstGeom prst="rect">
                <a:avLst/>
              </a:prstGeom>
              <a:blipFill>
                <a:blip r:embed="rId4"/>
                <a:stretch>
                  <a:fillRect t="-145455" r="-155" b="-2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6096000" y="4016770"/>
            <a:ext cx="0" cy="2240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6149" y="396596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Original attack [SB15]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0114" y="3965961"/>
            <a:ext cx="29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“Optimal” attack [R et al. 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018751" y="4545825"/>
                <a:ext cx="1825243" cy="384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p>
                      </m:sSubSup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it-IT" i="1">
                              <a:latin typeface="Cambria Math" charset="0"/>
                            </a:rPr>
                            <m:t>2</m:t>
                          </m:r>
                          <m:r>
                            <a:rPr lang="it-IT" i="1">
                              <a:latin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51" y="4545825"/>
                <a:ext cx="1825243" cy="384464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27200" y="5137180"/>
                <a:ext cx="347986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different at every position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i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0" y="5137180"/>
                <a:ext cx="3479863" cy="923330"/>
              </a:xfrm>
              <a:prstGeom prst="rect">
                <a:avLst/>
              </a:prstGeom>
              <a:blipFill>
                <a:blip r:embed="rId6"/>
                <a:stretch>
                  <a:fillRect l="-1455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674" y="2054219"/>
            <a:ext cx="815091" cy="8150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41370">
            <a:off x="10126764" y="1619214"/>
            <a:ext cx="506001" cy="5060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66733" y="6449426"/>
            <a:ext cx="8513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Raisaro JL, et al. “</a:t>
            </a:r>
            <a:r>
              <a:rPr lang="en-US" sz="1200" i="1" dirty="0"/>
              <a:t>Addressing Beacon Re-Identification Attacks: Quantification and Mitigation of Privacy Risks</a:t>
            </a:r>
            <a:r>
              <a:rPr lang="en-US" sz="1200" dirty="0"/>
              <a:t>”. JAMIA, February 2017</a:t>
            </a:r>
          </a:p>
        </p:txBody>
      </p:sp>
    </p:spTree>
    <p:extLst>
      <p:ext uri="{BB962C8B-B14F-4D97-AF65-F5344CB8AC3E}">
        <p14:creationId xmlns:p14="http://schemas.microsoft.com/office/powerpoint/2010/main" val="4106580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878"/>
            <a:ext cx="8229600" cy="1385496"/>
          </a:xfrm>
        </p:spPr>
        <p:txBody>
          <a:bodyPr>
            <a:normAutofit/>
          </a:bodyPr>
          <a:lstStyle/>
          <a:p>
            <a:r>
              <a:rPr lang="en-US" sz="3600" dirty="0"/>
              <a:t>“Optimal” re-identification attack in single population beacon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72487"/>
            <a:ext cx="4340604" cy="979276"/>
          </a:xfrm>
        </p:spPr>
        <p:txBody>
          <a:bodyPr>
            <a:noAutofit/>
          </a:bodyPr>
          <a:lstStyle/>
          <a:p>
            <a:r>
              <a:rPr lang="en-US" sz="1800" b="1" dirty="0"/>
              <a:t>Experimental setup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502 EUR samples from 1000 Genomes Project Phase 3 (chromosome 10)</a:t>
            </a:r>
          </a:p>
          <a:p>
            <a:pPr lvl="1"/>
            <a:r>
              <a:rPr lang="en-US" sz="1600" dirty="0"/>
              <a:t>False positive rate of 5%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0AAA-AAA7-4345-AD2B-2CCBD17FCA1C}" type="slidenum">
              <a:rPr lang="en-US" smtClean="0"/>
              <a:t>38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213" y="3372514"/>
            <a:ext cx="4221865" cy="31663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11" y="1405344"/>
            <a:ext cx="2814853" cy="18000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723" y="2956143"/>
            <a:ext cx="4635424" cy="35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 Genomic Privacy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7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E37C07-AAED-475B-A6DC-4FF22BE9184A}" type="slidenum">
              <a:rPr lang="fr-CH"/>
              <a:pPr>
                <a:defRPr/>
              </a:pPr>
              <a:t>4</a:t>
            </a:fld>
            <a:endParaRPr lang="fr-CH"/>
          </a:p>
        </p:txBody>
      </p:sp>
      <p:sp>
        <p:nvSpPr>
          <p:cNvPr id="17411" name="Titre 1"/>
          <p:cNvSpPr>
            <a:spLocks noGrp="1"/>
          </p:cNvSpPr>
          <p:nvPr>
            <p:ph type="title"/>
          </p:nvPr>
        </p:nvSpPr>
        <p:spPr>
          <a:xfrm>
            <a:off x="1895475" y="246063"/>
            <a:ext cx="851535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CH" sz="4000" dirty="0">
                <a:latin typeface="Arial" charset="0"/>
              </a:rPr>
              <a:t>The </a:t>
            </a:r>
            <a:r>
              <a:rPr lang="fr-CH" sz="4000" dirty="0" err="1">
                <a:latin typeface="Arial" charset="0"/>
              </a:rPr>
              <a:t>Genomic</a:t>
            </a:r>
            <a:r>
              <a:rPr lang="fr-CH" sz="4000" dirty="0">
                <a:latin typeface="Arial" charset="0"/>
              </a:rPr>
              <a:t> Avalanche Is </a:t>
            </a:r>
            <a:r>
              <a:rPr lang="fr-CH" sz="4000" dirty="0" err="1">
                <a:latin typeface="Arial" charset="0"/>
              </a:rPr>
              <a:t>Coming</a:t>
            </a:r>
            <a:r>
              <a:rPr lang="fr-CH" sz="4000" dirty="0">
                <a:latin typeface="Arial" charset="0"/>
              </a:rPr>
              <a:t>…</a:t>
            </a:r>
          </a:p>
        </p:txBody>
      </p:sp>
      <p:pic>
        <p:nvPicPr>
          <p:cNvPr id="4100" name="Picture 2" descr="http://skywalker.cochise.edu/wellerr/students/avalanches3/project_fil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001" y="1733551"/>
            <a:ext cx="4765675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1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Henrietta</a:t>
            </a:r>
            <a:r>
              <a:rPr lang="fr-CH" dirty="0"/>
              <a:t> </a:t>
            </a:r>
            <a:r>
              <a:rPr lang="fr-CH" dirty="0" err="1"/>
              <a:t>Lacks</a:t>
            </a:r>
            <a:endParaRPr lang="fr-CH" dirty="0"/>
          </a:p>
        </p:txBody>
      </p:sp>
      <p:pic>
        <p:nvPicPr>
          <p:cNvPr id="3078" name="Picture 6" descr="http://static.guim.co.uk/sys-images/Guardian/About/General/2010/6/23/1277298945767/Henrietta-Lacks-0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7728" y="2060848"/>
            <a:ext cx="4956042" cy="29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497" y="836712"/>
            <a:ext cx="4146965" cy="24772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File:HeLa-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2531" y="4150105"/>
            <a:ext cx="4146965" cy="24529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24000" y="-27384"/>
            <a:ext cx="9180512" cy="6885384"/>
            <a:chOff x="179512" y="6021288"/>
            <a:chExt cx="9144000" cy="6858113"/>
          </a:xfrm>
        </p:grpSpPr>
        <p:pic>
          <p:nvPicPr>
            <p:cNvPr id="1028" name="Picture 4" descr="http://cdn.scicasts.com/images/editorial/Genomics/13-mar-2013/hela-genom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6021288"/>
              <a:ext cx="9144000" cy="685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978308" y="12530394"/>
              <a:ext cx="216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Image: EMBL/Jonathan Landry</a:t>
              </a:r>
            </a:p>
          </p:txBody>
        </p:sp>
      </p:grpSp>
      <p:pic>
        <p:nvPicPr>
          <p:cNvPr id="3074" name="Picture 2" descr="http://www.independent.co.uk/migration_catalog/article5203966.ece/ALTERNATES/w620/immortal_lacks.f4f0d102854.origina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748" y="1052736"/>
            <a:ext cx="3830765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ebeccaskloot.com/wp-content/uploads/2011/08/HELA-hist-marker-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496" y="1988840"/>
            <a:ext cx="5142960" cy="3428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9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0891" y="96403"/>
            <a:ext cx="9216382" cy="936296"/>
          </a:xfrm>
        </p:spPr>
        <p:txBody>
          <a:bodyPr/>
          <a:lstStyle/>
          <a:p>
            <a:r>
              <a:rPr lang="en-US" b="1" dirty="0"/>
              <a:t>Personalized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91" y="5532533"/>
            <a:ext cx="11674007" cy="979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massive digitalization of clinical and genomic information is providing unprecedented opportunities for improvements in diagnosis, preventive medicine and targeted therapies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2D58BA-6B81-40E5-AC79-48265F8DE68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D24C3-316F-BA42-B3A1-A5262F3DC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637" y="3721499"/>
            <a:ext cx="3029026" cy="1707148"/>
          </a:xfrm>
          <a:prstGeom prst="rect">
            <a:avLst/>
          </a:prstGeom>
        </p:spPr>
      </p:pic>
      <p:pic>
        <p:nvPicPr>
          <p:cNvPr id="6" name="Picture 14" descr="http://1.bp.blogspot.com/-Qwx2CB2F1qE/UJMPyMSCgBI/AAAAAAAAAic/HSP_zsgoJHg/s1600/2001_genome_covers.png">
            <a:extLst>
              <a:ext uri="{FF2B5EF4-FFF2-40B4-BE49-F238E27FC236}">
                <a16:creationId xmlns:a16="http://schemas.microsoft.com/office/drawing/2014/main" id="{BA77CC7C-31F1-3540-A52D-A33D86C6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918" y="933801"/>
            <a:ext cx="3034021" cy="268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9523F-7179-5B40-98F6-136CD8D379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4" y="933801"/>
            <a:ext cx="5857148" cy="439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981200" y="92075"/>
            <a:ext cx="8229600" cy="1143000"/>
          </a:xfrm>
        </p:spPr>
        <p:txBody>
          <a:bodyPr/>
          <a:lstStyle/>
          <a:p>
            <a:r>
              <a:rPr lang="en-US"/>
              <a:t>Medical Use of Genetics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981200" y="1196976"/>
            <a:ext cx="7620000" cy="1655763"/>
          </a:xfrm>
        </p:spPr>
        <p:txBody>
          <a:bodyPr/>
          <a:lstStyle/>
          <a:p>
            <a:r>
              <a:rPr lang="en-US" sz="2800" dirty="0"/>
              <a:t>Genetic disease risk tests help early diagnosis of serious diseases</a:t>
            </a:r>
          </a:p>
          <a:p>
            <a:r>
              <a:rPr lang="en-US" sz="2800" dirty="0"/>
              <a:t>Pharmacogenomics </a:t>
            </a:r>
            <a:r>
              <a:rPr lang="en-US" sz="2800" dirty="0">
                <a:sym typeface="Wingdings" pitchFamily="2" charset="2"/>
              </a:rPr>
              <a:t> personalized medicine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2" descr="http://www.mediabistro.com/fishbowldc/files/2013/05/527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616" y="3029911"/>
            <a:ext cx="2636227" cy="351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F9B659-9213-4355-8B83-3D78A344E1E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8D476-38D2-CC4D-B587-B4ECA7A9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24EE0-8158-4541-9096-484810256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95" y="1046284"/>
            <a:ext cx="4609497" cy="3426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26B877-BE6E-AE44-AAEB-4185607DBAB9}"/>
              </a:ext>
            </a:extLst>
          </p:cNvPr>
          <p:cNvSpPr txBox="1"/>
          <p:nvPr/>
        </p:nvSpPr>
        <p:spPr>
          <a:xfrm>
            <a:off x="5785339" y="1239715"/>
            <a:ext cx="5568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1990 – 2003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sequencing and identifying all three billion  chemical units in the human genetic instruction set,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Finding the genetic roots of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Developing treatments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US/UK effort</a:t>
            </a:r>
          </a:p>
        </p:txBody>
      </p:sp>
    </p:spTree>
    <p:extLst>
      <p:ext uri="{BB962C8B-B14F-4D97-AF65-F5344CB8AC3E}">
        <p14:creationId xmlns:p14="http://schemas.microsoft.com/office/powerpoint/2010/main" val="14183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B1D-A809-2C42-B580-E0ED8350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FBE14-AF1D-E64C-9E3C-C1C908AF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AC1D-D485-5A41-8F89-2FE57B4CBE41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27BE8-4178-624F-9578-C70FFEDE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61" y="0"/>
            <a:ext cx="1011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5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1101_stc002_5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969" y="1762404"/>
            <a:ext cx="8868861" cy="4143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105" y="6581002"/>
            <a:ext cx="2034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Figure from The Economist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Genomic Era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FC37-1075-4BA2-BF93-578D3B610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1829</Words>
  <Application>Microsoft Macintosh PowerPoint</Application>
  <PresentationFormat>Widescreen</PresentationFormat>
  <Paragraphs>409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ＭＳ Ｐゴシック</vt:lpstr>
      <vt:lpstr>Adobe Gothic Std B</vt:lpstr>
      <vt:lpstr>Aharoni</vt:lpstr>
      <vt:lpstr>Arial</vt:lpstr>
      <vt:lpstr>Calibri</vt:lpstr>
      <vt:lpstr>Calibri Light</vt:lpstr>
      <vt:lpstr>Cambria Math</vt:lpstr>
      <vt:lpstr>CMR9</vt:lpstr>
      <vt:lpstr>CMTI9</vt:lpstr>
      <vt:lpstr>Helvetica</vt:lpstr>
      <vt:lpstr>Times New Roman</vt:lpstr>
      <vt:lpstr>Wingdings</vt:lpstr>
      <vt:lpstr>Office Theme</vt:lpstr>
      <vt:lpstr>Data Protection for  Personalized Health</vt:lpstr>
      <vt:lpstr>PowerPoint Presentation</vt:lpstr>
      <vt:lpstr>PowerPoint Presentation</vt:lpstr>
      <vt:lpstr>The Genomic Avalanche Is Coming…</vt:lpstr>
      <vt:lpstr>Personalized Health</vt:lpstr>
      <vt:lpstr>Medical Use of Genetics</vt:lpstr>
      <vt:lpstr>PowerPoint Presentation</vt:lpstr>
      <vt:lpstr>PowerPoint Presentation</vt:lpstr>
      <vt:lpstr>The Genomic Era</vt:lpstr>
      <vt:lpstr>From Blood Sample to Genome Analysis</vt:lpstr>
      <vt:lpstr>PowerPoint Presentation</vt:lpstr>
      <vt:lpstr>PowerPoint Presentation</vt:lpstr>
      <vt:lpstr>Genome Editing (CRISPR-CAS9)</vt:lpstr>
      <vt:lpstr>PowerPoint Presentation</vt:lpstr>
      <vt:lpstr>PowerPoint Presentation</vt:lpstr>
      <vt:lpstr>PowerPoint Presentation</vt:lpstr>
      <vt:lpstr>Medical Data Breach in Switzerland</vt:lpstr>
      <vt:lpstr>Ransomware Attack against German Hospitals </vt:lpstr>
      <vt:lpstr>“WannaCry” Ransomware Virus (May 2017)</vt:lpstr>
      <vt:lpstr>US Healthcare Official “Wall of Shame”</vt:lpstr>
      <vt:lpstr>Hospital / pharma interface</vt:lpstr>
      <vt:lpstr>De-identification of genomic data is impossible</vt:lpstr>
      <vt:lpstr>Most common genetic variation:  Single Nucleotide Polymorphism (SNP)</vt:lpstr>
      <vt:lpstr>Alice and Bob: The Long Awaited Happy End</vt:lpstr>
      <vt:lpstr>… Alice and Bob got closer to each other</vt:lpstr>
      <vt:lpstr>Direct to Consumer Genomics (1/2)</vt:lpstr>
      <vt:lpstr>Direct to Consumer Genomics (2/2)</vt:lpstr>
      <vt:lpstr>PowerPoint Presentation</vt:lpstr>
      <vt:lpstr>PowerPoint Presentation</vt:lpstr>
      <vt:lpstr>Re-identification attacks on genomic data have a long history</vt:lpstr>
      <vt:lpstr>Homer’s Attack</vt:lpstr>
      <vt:lpstr>Homer’s Attack</vt:lpstr>
      <vt:lpstr>Homer’s attack in a nutshell</vt:lpstr>
      <vt:lpstr>GA4GH Beacon Project</vt:lpstr>
      <vt:lpstr>Beacon used as an oracle: the SB attack</vt:lpstr>
      <vt:lpstr>SB Attack: Likelihood Ratio Test</vt:lpstr>
      <vt:lpstr>“Optimal” re-identification attack with real allele frequencies</vt:lpstr>
      <vt:lpstr>“Optimal” re-identification attack in single population beacon</vt:lpstr>
      <vt:lpstr>Kin Genomic Privacy</vt:lpstr>
      <vt:lpstr>Henrietta Lacks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jean_louis.raisaro@CHUV.onmicrosoft.com</dc:creator>
  <cp:lastModifiedBy>JP Hubaux</cp:lastModifiedBy>
  <cp:revision>74</cp:revision>
  <cp:lastPrinted>2018-11-10T08:05:46Z</cp:lastPrinted>
  <dcterms:created xsi:type="dcterms:W3CDTF">2018-11-09T13:22:47Z</dcterms:created>
  <dcterms:modified xsi:type="dcterms:W3CDTF">2019-05-20T08:36:54Z</dcterms:modified>
</cp:coreProperties>
</file>